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43"/>
  </p:notesMasterIdLst>
  <p:handoutMasterIdLst>
    <p:handoutMasterId r:id="rId44"/>
  </p:handoutMasterIdLst>
  <p:sldIdLst>
    <p:sldId id="256" r:id="rId2"/>
    <p:sldId id="317" r:id="rId3"/>
    <p:sldId id="293" r:id="rId4"/>
    <p:sldId id="258" r:id="rId5"/>
    <p:sldId id="276" r:id="rId6"/>
    <p:sldId id="277" r:id="rId7"/>
    <p:sldId id="287" r:id="rId8"/>
    <p:sldId id="318" r:id="rId9"/>
    <p:sldId id="319" r:id="rId10"/>
    <p:sldId id="320" r:id="rId11"/>
    <p:sldId id="261" r:id="rId12"/>
    <p:sldId id="263" r:id="rId13"/>
    <p:sldId id="265" r:id="rId14"/>
    <p:sldId id="286" r:id="rId15"/>
    <p:sldId id="270" r:id="rId16"/>
    <p:sldId id="294"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6" r:id="rId31"/>
    <p:sldId id="335" r:id="rId32"/>
    <p:sldId id="337" r:id="rId33"/>
    <p:sldId id="338" r:id="rId34"/>
    <p:sldId id="339" r:id="rId35"/>
    <p:sldId id="340" r:id="rId36"/>
    <p:sldId id="341" r:id="rId37"/>
    <p:sldId id="345" r:id="rId38"/>
    <p:sldId id="347" r:id="rId39"/>
    <p:sldId id="346" r:id="rId40"/>
    <p:sldId id="344" r:id="rId41"/>
    <p:sldId id="292" r:id="rId4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707"/>
    <a:srgbClr val="FF61FF"/>
    <a:srgbClr val="00FFD0"/>
    <a:srgbClr val="FF7086"/>
    <a:srgbClr val="5798F1"/>
    <a:srgbClr val="8EE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p:restoredTop sz="86791" autoAdjust="0"/>
  </p:normalViewPr>
  <p:slideViewPr>
    <p:cSldViewPr snapToGrid="0" snapToObjects="1">
      <p:cViewPr varScale="1">
        <p:scale>
          <a:sx n="83" d="100"/>
          <a:sy n="83" d="100"/>
        </p:scale>
        <p:origin x="1472" y="1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3DA0E-C237-D146-A919-C41252DB9B97}"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n-US"/>
        </a:p>
      </dgm:t>
    </dgm:pt>
    <dgm:pt modelId="{9B5737F2-27EA-2247-BD63-E1B07BD6EAE7}">
      <dgm:prSet/>
      <dgm:spPr/>
      <dgm:t>
        <a:bodyPr/>
        <a:lstStyle/>
        <a:p>
          <a:r>
            <a:rPr lang="en-US" dirty="0"/>
            <a:t>Positive Behavioral Interventions &amp; Supports (PBIS)</a:t>
          </a:r>
        </a:p>
      </dgm:t>
    </dgm:pt>
    <dgm:pt modelId="{EE1F2248-292C-904C-8170-8D64FDBBD3EB}" type="parTrans" cxnId="{65BF31C2-D55D-9641-9CF7-205DFDF215BF}">
      <dgm:prSet/>
      <dgm:spPr/>
      <dgm:t>
        <a:bodyPr/>
        <a:lstStyle/>
        <a:p>
          <a:endParaRPr lang="en-US"/>
        </a:p>
      </dgm:t>
    </dgm:pt>
    <dgm:pt modelId="{F69FA75D-41F1-D148-9F8F-E837486D388B}" type="sibTrans" cxnId="{65BF31C2-D55D-9641-9CF7-205DFDF215BF}">
      <dgm:prSet/>
      <dgm:spPr/>
      <dgm:t>
        <a:bodyPr/>
        <a:lstStyle/>
        <a:p>
          <a:endParaRPr lang="en-US"/>
        </a:p>
      </dgm:t>
    </dgm:pt>
    <dgm:pt modelId="{E27AFBD2-4FCE-8844-8D28-93B3EA6B3E5F}">
      <dgm:prSet/>
      <dgm:spPr/>
      <dgm:t>
        <a:bodyPr/>
        <a:lstStyle/>
        <a:p>
          <a:r>
            <a:rPr lang="en-US" dirty="0"/>
            <a:t>Social/Emotional Skills</a:t>
          </a:r>
        </a:p>
      </dgm:t>
    </dgm:pt>
    <dgm:pt modelId="{BD268EFC-00F1-214C-8D0F-E3B0ED18C7FD}" type="parTrans" cxnId="{0E0DF8B6-4AAD-F446-B8C7-8564D6686A84}">
      <dgm:prSet/>
      <dgm:spPr/>
      <dgm:t>
        <a:bodyPr/>
        <a:lstStyle/>
        <a:p>
          <a:endParaRPr lang="en-US"/>
        </a:p>
      </dgm:t>
    </dgm:pt>
    <dgm:pt modelId="{BFF4BEB9-4350-694E-8C9B-8C922FA2D49F}" type="sibTrans" cxnId="{0E0DF8B6-4AAD-F446-B8C7-8564D6686A84}">
      <dgm:prSet/>
      <dgm:spPr/>
      <dgm:t>
        <a:bodyPr/>
        <a:lstStyle/>
        <a:p>
          <a:endParaRPr lang="en-US"/>
        </a:p>
      </dgm:t>
    </dgm:pt>
    <dgm:pt modelId="{236D6CEE-CCEC-D14F-8EEA-CA674DD8F3B8}">
      <dgm:prSet/>
      <dgm:spPr/>
      <dgm:t>
        <a:bodyPr/>
        <a:lstStyle/>
        <a:p>
          <a:r>
            <a:rPr lang="en-US" dirty="0"/>
            <a:t>Independent Living Skills </a:t>
          </a:r>
        </a:p>
      </dgm:t>
    </dgm:pt>
    <dgm:pt modelId="{43FDAD42-9AFB-2540-AD87-0605DEB2F01D}" type="parTrans" cxnId="{FDD2ED1D-A29B-654E-9D56-B6034BC5EA89}">
      <dgm:prSet/>
      <dgm:spPr/>
      <dgm:t>
        <a:bodyPr/>
        <a:lstStyle/>
        <a:p>
          <a:endParaRPr lang="en-US"/>
        </a:p>
      </dgm:t>
    </dgm:pt>
    <dgm:pt modelId="{0058D253-331D-8049-AF77-C97B0FAFFDD5}" type="sibTrans" cxnId="{FDD2ED1D-A29B-654E-9D56-B6034BC5EA89}">
      <dgm:prSet/>
      <dgm:spPr/>
      <dgm:t>
        <a:bodyPr/>
        <a:lstStyle/>
        <a:p>
          <a:endParaRPr lang="en-US"/>
        </a:p>
      </dgm:t>
    </dgm:pt>
    <dgm:pt modelId="{04926998-E4A5-D241-93BD-C3BD4711248A}">
      <dgm:prSet/>
      <dgm:spPr/>
      <dgm:t>
        <a:bodyPr/>
        <a:lstStyle/>
        <a:p>
          <a:r>
            <a:rPr lang="en-US" dirty="0"/>
            <a:t>Transition Plans for Adulthood</a:t>
          </a:r>
        </a:p>
      </dgm:t>
    </dgm:pt>
    <dgm:pt modelId="{851AE8EA-B6D9-624A-BB08-975A8A5E86BA}" type="parTrans" cxnId="{DA33B542-C129-3342-89B5-C8B86A4D5C13}">
      <dgm:prSet/>
      <dgm:spPr/>
      <dgm:t>
        <a:bodyPr/>
        <a:lstStyle/>
        <a:p>
          <a:endParaRPr lang="en-US"/>
        </a:p>
      </dgm:t>
    </dgm:pt>
    <dgm:pt modelId="{CBB6E0A8-FFB2-CE4E-9693-703F95C0A29D}" type="sibTrans" cxnId="{DA33B542-C129-3342-89B5-C8B86A4D5C13}">
      <dgm:prSet/>
      <dgm:spPr/>
      <dgm:t>
        <a:bodyPr/>
        <a:lstStyle/>
        <a:p>
          <a:endParaRPr lang="en-US"/>
        </a:p>
      </dgm:t>
    </dgm:pt>
    <dgm:pt modelId="{B4C65F88-55C1-684C-9B95-BEAAE3B18A6C}">
      <dgm:prSet/>
      <dgm:spPr/>
      <dgm:t>
        <a:bodyPr/>
        <a:lstStyle/>
        <a:p>
          <a:r>
            <a:rPr lang="en-US" dirty="0"/>
            <a:t>Vocational Rehabilitation (VR)</a:t>
          </a:r>
        </a:p>
      </dgm:t>
    </dgm:pt>
    <dgm:pt modelId="{60914EE5-5DC1-7D41-AC44-B5452A36A402}" type="parTrans" cxnId="{CB0461DA-4443-5847-8F99-79D12F3166AB}">
      <dgm:prSet/>
      <dgm:spPr/>
      <dgm:t>
        <a:bodyPr/>
        <a:lstStyle/>
        <a:p>
          <a:endParaRPr lang="en-US"/>
        </a:p>
      </dgm:t>
    </dgm:pt>
    <dgm:pt modelId="{337D2E62-05EF-DD44-9708-4E2137963AF2}" type="sibTrans" cxnId="{CB0461DA-4443-5847-8F99-79D12F3166AB}">
      <dgm:prSet/>
      <dgm:spPr/>
      <dgm:t>
        <a:bodyPr/>
        <a:lstStyle/>
        <a:p>
          <a:endParaRPr lang="en-US"/>
        </a:p>
      </dgm:t>
    </dgm:pt>
    <dgm:pt modelId="{65811A6B-B550-7148-A1E0-6E9707F9A548}">
      <dgm:prSet/>
      <dgm:spPr/>
      <dgm:t>
        <a:bodyPr/>
        <a:lstStyle/>
        <a:p>
          <a:r>
            <a:rPr lang="en-US" dirty="0"/>
            <a:t>Behavior Plans</a:t>
          </a:r>
        </a:p>
      </dgm:t>
    </dgm:pt>
    <dgm:pt modelId="{3C4DA18F-C191-9846-A02C-B8779C4AD9A8}" type="parTrans" cxnId="{5F9870C7-0C4E-2A4C-BB55-96DDF6DEC9DE}">
      <dgm:prSet/>
      <dgm:spPr/>
      <dgm:t>
        <a:bodyPr/>
        <a:lstStyle/>
        <a:p>
          <a:endParaRPr lang="en-US"/>
        </a:p>
      </dgm:t>
    </dgm:pt>
    <dgm:pt modelId="{368E4D32-DC14-5946-981F-E3AEE7F06383}" type="sibTrans" cxnId="{5F9870C7-0C4E-2A4C-BB55-96DDF6DEC9DE}">
      <dgm:prSet/>
      <dgm:spPr/>
      <dgm:t>
        <a:bodyPr/>
        <a:lstStyle/>
        <a:p>
          <a:endParaRPr lang="en-US"/>
        </a:p>
      </dgm:t>
    </dgm:pt>
    <dgm:pt modelId="{5426EFF1-392D-D44E-A697-D995149DEA0D}" type="pres">
      <dgm:prSet presAssocID="{9E03DA0E-C237-D146-A919-C41252DB9B97}" presName="linearFlow" presStyleCnt="0">
        <dgm:presLayoutVars>
          <dgm:dir/>
          <dgm:resizeHandles val="exact"/>
        </dgm:presLayoutVars>
      </dgm:prSet>
      <dgm:spPr/>
    </dgm:pt>
    <dgm:pt modelId="{56883221-7FEF-A245-9A9B-C7567B55A250}" type="pres">
      <dgm:prSet presAssocID="{9B5737F2-27EA-2247-BD63-E1B07BD6EAE7}" presName="composite" presStyleCnt="0"/>
      <dgm:spPr/>
    </dgm:pt>
    <dgm:pt modelId="{AC5874DB-E189-974F-BAFC-91854B966D76}" type="pres">
      <dgm:prSet presAssocID="{9B5737F2-27EA-2247-BD63-E1B07BD6EAE7}" presName="imgShp" presStyleLbl="fgImgPlace1" presStyleIdx="0" presStyleCnt="6"/>
      <dgm:spPr/>
    </dgm:pt>
    <dgm:pt modelId="{22332F7E-AB70-7144-852A-43F10AAC5FE1}" type="pres">
      <dgm:prSet presAssocID="{9B5737F2-27EA-2247-BD63-E1B07BD6EAE7}" presName="txShp" presStyleLbl="node1" presStyleIdx="0" presStyleCnt="6">
        <dgm:presLayoutVars>
          <dgm:bulletEnabled val="1"/>
        </dgm:presLayoutVars>
      </dgm:prSet>
      <dgm:spPr/>
    </dgm:pt>
    <dgm:pt modelId="{FD3175ED-8578-0747-B272-465D1696F522}" type="pres">
      <dgm:prSet presAssocID="{F69FA75D-41F1-D148-9F8F-E837486D388B}" presName="spacing" presStyleCnt="0"/>
      <dgm:spPr/>
    </dgm:pt>
    <dgm:pt modelId="{462C232D-50D5-4B44-930D-935AA3715D3E}" type="pres">
      <dgm:prSet presAssocID="{65811A6B-B550-7148-A1E0-6E9707F9A548}" presName="composite" presStyleCnt="0"/>
      <dgm:spPr/>
    </dgm:pt>
    <dgm:pt modelId="{1B8660A4-4B8B-264E-9270-7F6E7C62D7BE}" type="pres">
      <dgm:prSet presAssocID="{65811A6B-B550-7148-A1E0-6E9707F9A548}" presName="imgShp" presStyleLbl="fgImgPlace1" presStyleIdx="1" presStyleCnt="6"/>
      <dgm:spPr/>
    </dgm:pt>
    <dgm:pt modelId="{F677FB4D-44A2-0B4A-90D7-BE4A6E16277E}" type="pres">
      <dgm:prSet presAssocID="{65811A6B-B550-7148-A1E0-6E9707F9A548}" presName="txShp" presStyleLbl="node1" presStyleIdx="1" presStyleCnt="6">
        <dgm:presLayoutVars>
          <dgm:bulletEnabled val="1"/>
        </dgm:presLayoutVars>
      </dgm:prSet>
      <dgm:spPr/>
    </dgm:pt>
    <dgm:pt modelId="{70B58944-BA25-4743-9543-0AB216BF66DF}" type="pres">
      <dgm:prSet presAssocID="{368E4D32-DC14-5946-981F-E3AEE7F06383}" presName="spacing" presStyleCnt="0"/>
      <dgm:spPr/>
    </dgm:pt>
    <dgm:pt modelId="{306DE096-EFE1-CE4A-990B-D1A0BACF0EB2}" type="pres">
      <dgm:prSet presAssocID="{E27AFBD2-4FCE-8844-8D28-93B3EA6B3E5F}" presName="composite" presStyleCnt="0"/>
      <dgm:spPr/>
    </dgm:pt>
    <dgm:pt modelId="{E915CA2C-00A2-6C45-8153-BFEE084C8697}" type="pres">
      <dgm:prSet presAssocID="{E27AFBD2-4FCE-8844-8D28-93B3EA6B3E5F}" presName="imgShp" presStyleLbl="fgImgPlace1" presStyleIdx="2" presStyleCnt="6"/>
      <dgm:spPr/>
    </dgm:pt>
    <dgm:pt modelId="{2C64AC9E-5FE5-5142-AF00-6460652F8E54}" type="pres">
      <dgm:prSet presAssocID="{E27AFBD2-4FCE-8844-8D28-93B3EA6B3E5F}" presName="txShp" presStyleLbl="node1" presStyleIdx="2" presStyleCnt="6">
        <dgm:presLayoutVars>
          <dgm:bulletEnabled val="1"/>
        </dgm:presLayoutVars>
      </dgm:prSet>
      <dgm:spPr/>
    </dgm:pt>
    <dgm:pt modelId="{190B7784-B329-DF47-957D-E1262058B540}" type="pres">
      <dgm:prSet presAssocID="{BFF4BEB9-4350-694E-8C9B-8C922FA2D49F}" presName="spacing" presStyleCnt="0"/>
      <dgm:spPr/>
    </dgm:pt>
    <dgm:pt modelId="{F1B20F02-B6CF-7840-8DAB-559B88623079}" type="pres">
      <dgm:prSet presAssocID="{236D6CEE-CCEC-D14F-8EEA-CA674DD8F3B8}" presName="composite" presStyleCnt="0"/>
      <dgm:spPr/>
    </dgm:pt>
    <dgm:pt modelId="{05A61EE6-7CD9-004D-9485-173DC35EEE32}" type="pres">
      <dgm:prSet presAssocID="{236D6CEE-CCEC-D14F-8EEA-CA674DD8F3B8}" presName="imgShp" presStyleLbl="fgImgPlace1" presStyleIdx="3" presStyleCnt="6"/>
      <dgm:spPr/>
    </dgm:pt>
    <dgm:pt modelId="{ED966BEA-DF9C-9949-B880-C479E64C2153}" type="pres">
      <dgm:prSet presAssocID="{236D6CEE-CCEC-D14F-8EEA-CA674DD8F3B8}" presName="txShp" presStyleLbl="node1" presStyleIdx="3" presStyleCnt="6">
        <dgm:presLayoutVars>
          <dgm:bulletEnabled val="1"/>
        </dgm:presLayoutVars>
      </dgm:prSet>
      <dgm:spPr/>
    </dgm:pt>
    <dgm:pt modelId="{C56D85B1-C2E7-5840-B95F-DCF911E424FF}" type="pres">
      <dgm:prSet presAssocID="{0058D253-331D-8049-AF77-C97B0FAFFDD5}" presName="spacing" presStyleCnt="0"/>
      <dgm:spPr/>
    </dgm:pt>
    <dgm:pt modelId="{7643FDF5-B818-174C-B475-C989FBD84562}" type="pres">
      <dgm:prSet presAssocID="{04926998-E4A5-D241-93BD-C3BD4711248A}" presName="composite" presStyleCnt="0"/>
      <dgm:spPr/>
    </dgm:pt>
    <dgm:pt modelId="{1ABF8E2E-F5D1-144F-BCC5-CCC30441389F}" type="pres">
      <dgm:prSet presAssocID="{04926998-E4A5-D241-93BD-C3BD4711248A}" presName="imgShp" presStyleLbl="fgImgPlace1" presStyleIdx="4" presStyleCnt="6"/>
      <dgm:spPr/>
    </dgm:pt>
    <dgm:pt modelId="{D60780C9-C06E-9B4E-9F5E-E03BC7B53C48}" type="pres">
      <dgm:prSet presAssocID="{04926998-E4A5-D241-93BD-C3BD4711248A}" presName="txShp" presStyleLbl="node1" presStyleIdx="4" presStyleCnt="6">
        <dgm:presLayoutVars>
          <dgm:bulletEnabled val="1"/>
        </dgm:presLayoutVars>
      </dgm:prSet>
      <dgm:spPr/>
    </dgm:pt>
    <dgm:pt modelId="{84D92FA9-8BAD-4C45-8BEE-6D292804760B}" type="pres">
      <dgm:prSet presAssocID="{CBB6E0A8-FFB2-CE4E-9693-703F95C0A29D}" presName="spacing" presStyleCnt="0"/>
      <dgm:spPr/>
    </dgm:pt>
    <dgm:pt modelId="{0A1589B1-7DFD-6444-8A02-F527E430B42C}" type="pres">
      <dgm:prSet presAssocID="{B4C65F88-55C1-684C-9B95-BEAAE3B18A6C}" presName="composite" presStyleCnt="0"/>
      <dgm:spPr/>
    </dgm:pt>
    <dgm:pt modelId="{1A5D10CA-DA31-5649-BE19-DF1D6E17B0EA}" type="pres">
      <dgm:prSet presAssocID="{B4C65F88-55C1-684C-9B95-BEAAE3B18A6C}" presName="imgShp" presStyleLbl="fgImgPlace1" presStyleIdx="5" presStyleCnt="6"/>
      <dgm:spPr/>
    </dgm:pt>
    <dgm:pt modelId="{1659E426-77AD-A949-8C43-2C8659A1B418}" type="pres">
      <dgm:prSet presAssocID="{B4C65F88-55C1-684C-9B95-BEAAE3B18A6C}" presName="txShp" presStyleLbl="node1" presStyleIdx="5" presStyleCnt="6">
        <dgm:presLayoutVars>
          <dgm:bulletEnabled val="1"/>
        </dgm:presLayoutVars>
      </dgm:prSet>
      <dgm:spPr/>
    </dgm:pt>
  </dgm:ptLst>
  <dgm:cxnLst>
    <dgm:cxn modelId="{8B84991D-E585-F941-A722-BFBEB7D49510}" type="presOf" srcId="{9E03DA0E-C237-D146-A919-C41252DB9B97}" destId="{5426EFF1-392D-D44E-A697-D995149DEA0D}" srcOrd="0" destOrd="0" presId="urn:microsoft.com/office/officeart/2005/8/layout/vList3"/>
    <dgm:cxn modelId="{FDD2ED1D-A29B-654E-9D56-B6034BC5EA89}" srcId="{9E03DA0E-C237-D146-A919-C41252DB9B97}" destId="{236D6CEE-CCEC-D14F-8EEA-CA674DD8F3B8}" srcOrd="3" destOrd="0" parTransId="{43FDAD42-9AFB-2540-AD87-0605DEB2F01D}" sibTransId="{0058D253-331D-8049-AF77-C97B0FAFFDD5}"/>
    <dgm:cxn modelId="{DA33B542-C129-3342-89B5-C8B86A4D5C13}" srcId="{9E03DA0E-C237-D146-A919-C41252DB9B97}" destId="{04926998-E4A5-D241-93BD-C3BD4711248A}" srcOrd="4" destOrd="0" parTransId="{851AE8EA-B6D9-624A-BB08-975A8A5E86BA}" sibTransId="{CBB6E0A8-FFB2-CE4E-9693-703F95C0A29D}"/>
    <dgm:cxn modelId="{99D33A4F-959D-3645-8D6F-91334EA9E9E7}" type="presOf" srcId="{9B5737F2-27EA-2247-BD63-E1B07BD6EAE7}" destId="{22332F7E-AB70-7144-852A-43F10AAC5FE1}" srcOrd="0" destOrd="0" presId="urn:microsoft.com/office/officeart/2005/8/layout/vList3"/>
    <dgm:cxn modelId="{8CCB0E77-52FD-184D-824A-C5AA5699D5A9}" type="presOf" srcId="{B4C65F88-55C1-684C-9B95-BEAAE3B18A6C}" destId="{1659E426-77AD-A949-8C43-2C8659A1B418}" srcOrd="0" destOrd="0" presId="urn:microsoft.com/office/officeart/2005/8/layout/vList3"/>
    <dgm:cxn modelId="{B638D685-36B5-074E-8D38-E448092B4D94}" type="presOf" srcId="{236D6CEE-CCEC-D14F-8EEA-CA674DD8F3B8}" destId="{ED966BEA-DF9C-9949-B880-C479E64C2153}" srcOrd="0" destOrd="0" presId="urn:microsoft.com/office/officeart/2005/8/layout/vList3"/>
    <dgm:cxn modelId="{39F7E9B5-E559-8746-83E8-56719EF39F91}" type="presOf" srcId="{65811A6B-B550-7148-A1E0-6E9707F9A548}" destId="{F677FB4D-44A2-0B4A-90D7-BE4A6E16277E}" srcOrd="0" destOrd="0" presId="urn:microsoft.com/office/officeart/2005/8/layout/vList3"/>
    <dgm:cxn modelId="{0E0DF8B6-4AAD-F446-B8C7-8564D6686A84}" srcId="{9E03DA0E-C237-D146-A919-C41252DB9B97}" destId="{E27AFBD2-4FCE-8844-8D28-93B3EA6B3E5F}" srcOrd="2" destOrd="0" parTransId="{BD268EFC-00F1-214C-8D0F-E3B0ED18C7FD}" sibTransId="{BFF4BEB9-4350-694E-8C9B-8C922FA2D49F}"/>
    <dgm:cxn modelId="{435F9BB7-6844-4942-80B6-ADCF0995D1E8}" type="presOf" srcId="{E27AFBD2-4FCE-8844-8D28-93B3EA6B3E5F}" destId="{2C64AC9E-5FE5-5142-AF00-6460652F8E54}" srcOrd="0" destOrd="0" presId="urn:microsoft.com/office/officeart/2005/8/layout/vList3"/>
    <dgm:cxn modelId="{65BF31C2-D55D-9641-9CF7-205DFDF215BF}" srcId="{9E03DA0E-C237-D146-A919-C41252DB9B97}" destId="{9B5737F2-27EA-2247-BD63-E1B07BD6EAE7}" srcOrd="0" destOrd="0" parTransId="{EE1F2248-292C-904C-8170-8D64FDBBD3EB}" sibTransId="{F69FA75D-41F1-D148-9F8F-E837486D388B}"/>
    <dgm:cxn modelId="{5F9870C7-0C4E-2A4C-BB55-96DDF6DEC9DE}" srcId="{9E03DA0E-C237-D146-A919-C41252DB9B97}" destId="{65811A6B-B550-7148-A1E0-6E9707F9A548}" srcOrd="1" destOrd="0" parTransId="{3C4DA18F-C191-9846-A02C-B8779C4AD9A8}" sibTransId="{368E4D32-DC14-5946-981F-E3AEE7F06383}"/>
    <dgm:cxn modelId="{CB0461DA-4443-5847-8F99-79D12F3166AB}" srcId="{9E03DA0E-C237-D146-A919-C41252DB9B97}" destId="{B4C65F88-55C1-684C-9B95-BEAAE3B18A6C}" srcOrd="5" destOrd="0" parTransId="{60914EE5-5DC1-7D41-AC44-B5452A36A402}" sibTransId="{337D2E62-05EF-DD44-9708-4E2137963AF2}"/>
    <dgm:cxn modelId="{2B40AAE6-E5F9-754D-98D0-56B62F483057}" type="presOf" srcId="{04926998-E4A5-D241-93BD-C3BD4711248A}" destId="{D60780C9-C06E-9B4E-9F5E-E03BC7B53C48}" srcOrd="0" destOrd="0" presId="urn:microsoft.com/office/officeart/2005/8/layout/vList3"/>
    <dgm:cxn modelId="{776A340A-C43F-3645-8C3A-41E3722D99B4}" type="presParOf" srcId="{5426EFF1-392D-D44E-A697-D995149DEA0D}" destId="{56883221-7FEF-A245-9A9B-C7567B55A250}" srcOrd="0" destOrd="0" presId="urn:microsoft.com/office/officeart/2005/8/layout/vList3"/>
    <dgm:cxn modelId="{29B572F8-7AC2-7844-AEF0-2DD319FA9CA8}" type="presParOf" srcId="{56883221-7FEF-A245-9A9B-C7567B55A250}" destId="{AC5874DB-E189-974F-BAFC-91854B966D76}" srcOrd="0" destOrd="0" presId="urn:microsoft.com/office/officeart/2005/8/layout/vList3"/>
    <dgm:cxn modelId="{65776108-6DBB-A347-881B-83819C9BEF0B}" type="presParOf" srcId="{56883221-7FEF-A245-9A9B-C7567B55A250}" destId="{22332F7E-AB70-7144-852A-43F10AAC5FE1}" srcOrd="1" destOrd="0" presId="urn:microsoft.com/office/officeart/2005/8/layout/vList3"/>
    <dgm:cxn modelId="{8DC2FBDC-91F4-8F45-B804-977F13884109}" type="presParOf" srcId="{5426EFF1-392D-D44E-A697-D995149DEA0D}" destId="{FD3175ED-8578-0747-B272-465D1696F522}" srcOrd="1" destOrd="0" presId="urn:microsoft.com/office/officeart/2005/8/layout/vList3"/>
    <dgm:cxn modelId="{54D5E9C7-0166-AB4E-B232-AAE5066D8F12}" type="presParOf" srcId="{5426EFF1-392D-D44E-A697-D995149DEA0D}" destId="{462C232D-50D5-4B44-930D-935AA3715D3E}" srcOrd="2" destOrd="0" presId="urn:microsoft.com/office/officeart/2005/8/layout/vList3"/>
    <dgm:cxn modelId="{114CFAC3-0FDB-F04B-85A6-B7C1B6B77020}" type="presParOf" srcId="{462C232D-50D5-4B44-930D-935AA3715D3E}" destId="{1B8660A4-4B8B-264E-9270-7F6E7C62D7BE}" srcOrd="0" destOrd="0" presId="urn:microsoft.com/office/officeart/2005/8/layout/vList3"/>
    <dgm:cxn modelId="{C20AF967-C55C-6C4F-B0FE-3B3E02D881E1}" type="presParOf" srcId="{462C232D-50D5-4B44-930D-935AA3715D3E}" destId="{F677FB4D-44A2-0B4A-90D7-BE4A6E16277E}" srcOrd="1" destOrd="0" presId="urn:microsoft.com/office/officeart/2005/8/layout/vList3"/>
    <dgm:cxn modelId="{49895E76-0AD8-3E4E-ACD6-5B11C0618C85}" type="presParOf" srcId="{5426EFF1-392D-D44E-A697-D995149DEA0D}" destId="{70B58944-BA25-4743-9543-0AB216BF66DF}" srcOrd="3" destOrd="0" presId="urn:microsoft.com/office/officeart/2005/8/layout/vList3"/>
    <dgm:cxn modelId="{069DACB5-9D76-4F47-AEB3-D5A6BA548A5B}" type="presParOf" srcId="{5426EFF1-392D-D44E-A697-D995149DEA0D}" destId="{306DE096-EFE1-CE4A-990B-D1A0BACF0EB2}" srcOrd="4" destOrd="0" presId="urn:microsoft.com/office/officeart/2005/8/layout/vList3"/>
    <dgm:cxn modelId="{E4E0C4B6-46EA-5344-B1E2-EA81289FC4FE}" type="presParOf" srcId="{306DE096-EFE1-CE4A-990B-D1A0BACF0EB2}" destId="{E915CA2C-00A2-6C45-8153-BFEE084C8697}" srcOrd="0" destOrd="0" presId="urn:microsoft.com/office/officeart/2005/8/layout/vList3"/>
    <dgm:cxn modelId="{C796D783-9C12-E348-AB3D-3C5C2CEC161D}" type="presParOf" srcId="{306DE096-EFE1-CE4A-990B-D1A0BACF0EB2}" destId="{2C64AC9E-5FE5-5142-AF00-6460652F8E54}" srcOrd="1" destOrd="0" presId="urn:microsoft.com/office/officeart/2005/8/layout/vList3"/>
    <dgm:cxn modelId="{A864DC59-5988-F144-9390-B42D08A9CF28}" type="presParOf" srcId="{5426EFF1-392D-D44E-A697-D995149DEA0D}" destId="{190B7784-B329-DF47-957D-E1262058B540}" srcOrd="5" destOrd="0" presId="urn:microsoft.com/office/officeart/2005/8/layout/vList3"/>
    <dgm:cxn modelId="{AE2FE35A-A7EA-8848-BCC0-E946C886690F}" type="presParOf" srcId="{5426EFF1-392D-D44E-A697-D995149DEA0D}" destId="{F1B20F02-B6CF-7840-8DAB-559B88623079}" srcOrd="6" destOrd="0" presId="urn:microsoft.com/office/officeart/2005/8/layout/vList3"/>
    <dgm:cxn modelId="{58513FA2-1601-C642-97E0-C2168A9F011B}" type="presParOf" srcId="{F1B20F02-B6CF-7840-8DAB-559B88623079}" destId="{05A61EE6-7CD9-004D-9485-173DC35EEE32}" srcOrd="0" destOrd="0" presId="urn:microsoft.com/office/officeart/2005/8/layout/vList3"/>
    <dgm:cxn modelId="{1CB859E2-AB8D-F840-B638-95FFC70F1AF8}" type="presParOf" srcId="{F1B20F02-B6CF-7840-8DAB-559B88623079}" destId="{ED966BEA-DF9C-9949-B880-C479E64C2153}" srcOrd="1" destOrd="0" presId="urn:microsoft.com/office/officeart/2005/8/layout/vList3"/>
    <dgm:cxn modelId="{A75E8902-8714-A24A-89F6-D6A1FC618721}" type="presParOf" srcId="{5426EFF1-392D-D44E-A697-D995149DEA0D}" destId="{C56D85B1-C2E7-5840-B95F-DCF911E424FF}" srcOrd="7" destOrd="0" presId="urn:microsoft.com/office/officeart/2005/8/layout/vList3"/>
    <dgm:cxn modelId="{04AC38A6-EE7E-1B4C-890A-BEFA2B9D8266}" type="presParOf" srcId="{5426EFF1-392D-D44E-A697-D995149DEA0D}" destId="{7643FDF5-B818-174C-B475-C989FBD84562}" srcOrd="8" destOrd="0" presId="urn:microsoft.com/office/officeart/2005/8/layout/vList3"/>
    <dgm:cxn modelId="{513A75FD-A322-444A-B054-FB4735375C76}" type="presParOf" srcId="{7643FDF5-B818-174C-B475-C989FBD84562}" destId="{1ABF8E2E-F5D1-144F-BCC5-CCC30441389F}" srcOrd="0" destOrd="0" presId="urn:microsoft.com/office/officeart/2005/8/layout/vList3"/>
    <dgm:cxn modelId="{90CA0981-2B1A-054A-BB6C-F2F2E3658C12}" type="presParOf" srcId="{7643FDF5-B818-174C-B475-C989FBD84562}" destId="{D60780C9-C06E-9B4E-9F5E-E03BC7B53C48}" srcOrd="1" destOrd="0" presId="urn:microsoft.com/office/officeart/2005/8/layout/vList3"/>
    <dgm:cxn modelId="{C35DA286-514F-D64B-9C7E-5EC7BD34276E}" type="presParOf" srcId="{5426EFF1-392D-D44E-A697-D995149DEA0D}" destId="{84D92FA9-8BAD-4C45-8BEE-6D292804760B}" srcOrd="9" destOrd="0" presId="urn:microsoft.com/office/officeart/2005/8/layout/vList3"/>
    <dgm:cxn modelId="{66638420-7354-4646-8C41-9C0CD1EAC824}" type="presParOf" srcId="{5426EFF1-392D-D44E-A697-D995149DEA0D}" destId="{0A1589B1-7DFD-6444-8A02-F527E430B42C}" srcOrd="10" destOrd="0" presId="urn:microsoft.com/office/officeart/2005/8/layout/vList3"/>
    <dgm:cxn modelId="{4CEC3D46-7C4E-EE47-9F9E-B3BD07FE673A}" type="presParOf" srcId="{0A1589B1-7DFD-6444-8A02-F527E430B42C}" destId="{1A5D10CA-DA31-5649-BE19-DF1D6E17B0EA}" srcOrd="0" destOrd="0" presId="urn:microsoft.com/office/officeart/2005/8/layout/vList3"/>
    <dgm:cxn modelId="{A3F2C3A5-A73F-2A4D-9326-F83E84D39CCB}" type="presParOf" srcId="{0A1589B1-7DFD-6444-8A02-F527E430B42C}" destId="{1659E426-77AD-A949-8C43-2C8659A1B41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32F7E-AB70-7144-852A-43F10AAC5FE1}">
      <dsp:nvSpPr>
        <dsp:cNvPr id="0" name=""/>
        <dsp:cNvSpPr/>
      </dsp:nvSpPr>
      <dsp:spPr>
        <a:xfrm rot="10800000">
          <a:off x="1939649" y="751"/>
          <a:ext cx="7076969" cy="628416"/>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1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Positive Behavioral Interventions &amp; Supports (PBIS)</a:t>
          </a:r>
        </a:p>
      </dsp:txBody>
      <dsp:txXfrm rot="10800000">
        <a:off x="2096753" y="751"/>
        <a:ext cx="6919865" cy="628416"/>
      </dsp:txXfrm>
    </dsp:sp>
    <dsp:sp modelId="{AC5874DB-E189-974F-BAFC-91854B966D76}">
      <dsp:nvSpPr>
        <dsp:cNvPr id="0" name=""/>
        <dsp:cNvSpPr/>
      </dsp:nvSpPr>
      <dsp:spPr>
        <a:xfrm>
          <a:off x="1625440" y="751"/>
          <a:ext cx="628416" cy="628416"/>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77FB4D-44A2-0B4A-90D7-BE4A6E16277E}">
      <dsp:nvSpPr>
        <dsp:cNvPr id="0" name=""/>
        <dsp:cNvSpPr/>
      </dsp:nvSpPr>
      <dsp:spPr>
        <a:xfrm rot="10800000">
          <a:off x="1939649" y="816754"/>
          <a:ext cx="7076969" cy="628416"/>
        </a:xfrm>
        <a:prstGeom prst="homePlate">
          <a:avLst/>
        </a:prstGeom>
        <a:solidFill>
          <a:schemeClr val="accent4">
            <a:hueOff val="-2944664"/>
            <a:satOff val="3372"/>
            <a:lumOff val="-1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1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Behavior Plans</a:t>
          </a:r>
        </a:p>
      </dsp:txBody>
      <dsp:txXfrm rot="10800000">
        <a:off x="2096753" y="816754"/>
        <a:ext cx="6919865" cy="628416"/>
      </dsp:txXfrm>
    </dsp:sp>
    <dsp:sp modelId="{1B8660A4-4B8B-264E-9270-7F6E7C62D7BE}">
      <dsp:nvSpPr>
        <dsp:cNvPr id="0" name=""/>
        <dsp:cNvSpPr/>
      </dsp:nvSpPr>
      <dsp:spPr>
        <a:xfrm>
          <a:off x="1625440" y="816754"/>
          <a:ext cx="628416" cy="628416"/>
        </a:xfrm>
        <a:prstGeom prst="ellipse">
          <a:avLst/>
        </a:prstGeom>
        <a:solidFill>
          <a:schemeClr val="accent4">
            <a:tint val="50000"/>
            <a:hueOff val="-2967120"/>
            <a:satOff val="1401"/>
            <a:lumOff val="-2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64AC9E-5FE5-5142-AF00-6460652F8E54}">
      <dsp:nvSpPr>
        <dsp:cNvPr id="0" name=""/>
        <dsp:cNvSpPr/>
      </dsp:nvSpPr>
      <dsp:spPr>
        <a:xfrm rot="10800000">
          <a:off x="1939649" y="1632758"/>
          <a:ext cx="7076969" cy="628416"/>
        </a:xfrm>
        <a:prstGeom prst="homePlate">
          <a:avLst/>
        </a:prstGeom>
        <a:solidFill>
          <a:schemeClr val="accent4">
            <a:hueOff val="-5889329"/>
            <a:satOff val="6743"/>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1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Social/Emotional Skills</a:t>
          </a:r>
        </a:p>
      </dsp:txBody>
      <dsp:txXfrm rot="10800000">
        <a:off x="2096753" y="1632758"/>
        <a:ext cx="6919865" cy="628416"/>
      </dsp:txXfrm>
    </dsp:sp>
    <dsp:sp modelId="{E915CA2C-00A2-6C45-8153-BFEE084C8697}">
      <dsp:nvSpPr>
        <dsp:cNvPr id="0" name=""/>
        <dsp:cNvSpPr/>
      </dsp:nvSpPr>
      <dsp:spPr>
        <a:xfrm>
          <a:off x="1625440" y="1632758"/>
          <a:ext cx="628416" cy="628416"/>
        </a:xfrm>
        <a:prstGeom prst="ellipse">
          <a:avLst/>
        </a:prstGeom>
        <a:solidFill>
          <a:schemeClr val="accent4">
            <a:tint val="50000"/>
            <a:hueOff val="-5934241"/>
            <a:satOff val="2802"/>
            <a:lumOff val="-4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966BEA-DF9C-9949-B880-C479E64C2153}">
      <dsp:nvSpPr>
        <dsp:cNvPr id="0" name=""/>
        <dsp:cNvSpPr/>
      </dsp:nvSpPr>
      <dsp:spPr>
        <a:xfrm rot="10800000">
          <a:off x="1939649" y="2448762"/>
          <a:ext cx="7076969" cy="628416"/>
        </a:xfrm>
        <a:prstGeom prst="homePlate">
          <a:avLst/>
        </a:prstGeom>
        <a:solidFill>
          <a:schemeClr val="accent4">
            <a:hueOff val="-8833993"/>
            <a:satOff val="10115"/>
            <a:lumOff val="-5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1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Independent Living Skills </a:t>
          </a:r>
        </a:p>
      </dsp:txBody>
      <dsp:txXfrm rot="10800000">
        <a:off x="2096753" y="2448762"/>
        <a:ext cx="6919865" cy="628416"/>
      </dsp:txXfrm>
    </dsp:sp>
    <dsp:sp modelId="{05A61EE6-7CD9-004D-9485-173DC35EEE32}">
      <dsp:nvSpPr>
        <dsp:cNvPr id="0" name=""/>
        <dsp:cNvSpPr/>
      </dsp:nvSpPr>
      <dsp:spPr>
        <a:xfrm>
          <a:off x="1625440" y="2448762"/>
          <a:ext cx="628416" cy="628416"/>
        </a:xfrm>
        <a:prstGeom prst="ellipse">
          <a:avLst/>
        </a:prstGeom>
        <a:solidFill>
          <a:schemeClr val="accent4">
            <a:tint val="50000"/>
            <a:hueOff val="-8901362"/>
            <a:satOff val="4204"/>
            <a:lumOff val="-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0780C9-C06E-9B4E-9F5E-E03BC7B53C48}">
      <dsp:nvSpPr>
        <dsp:cNvPr id="0" name=""/>
        <dsp:cNvSpPr/>
      </dsp:nvSpPr>
      <dsp:spPr>
        <a:xfrm rot="10800000">
          <a:off x="1939649" y="3264766"/>
          <a:ext cx="7076969" cy="628416"/>
        </a:xfrm>
        <a:prstGeom prst="homePlate">
          <a:avLst/>
        </a:prstGeom>
        <a:solidFill>
          <a:schemeClr val="accent4">
            <a:hueOff val="-11778658"/>
            <a:satOff val="13486"/>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1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Transition Plans for Adulthood</a:t>
          </a:r>
        </a:p>
      </dsp:txBody>
      <dsp:txXfrm rot="10800000">
        <a:off x="2096753" y="3264766"/>
        <a:ext cx="6919865" cy="628416"/>
      </dsp:txXfrm>
    </dsp:sp>
    <dsp:sp modelId="{1ABF8E2E-F5D1-144F-BCC5-CCC30441389F}">
      <dsp:nvSpPr>
        <dsp:cNvPr id="0" name=""/>
        <dsp:cNvSpPr/>
      </dsp:nvSpPr>
      <dsp:spPr>
        <a:xfrm>
          <a:off x="1625440" y="3264766"/>
          <a:ext cx="628416" cy="628416"/>
        </a:xfrm>
        <a:prstGeom prst="ellipse">
          <a:avLst/>
        </a:prstGeom>
        <a:solidFill>
          <a:schemeClr val="accent4">
            <a:tint val="50000"/>
            <a:hueOff val="-11868482"/>
            <a:satOff val="5605"/>
            <a:lumOff val="-9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59E426-77AD-A949-8C43-2C8659A1B418}">
      <dsp:nvSpPr>
        <dsp:cNvPr id="0" name=""/>
        <dsp:cNvSpPr/>
      </dsp:nvSpPr>
      <dsp:spPr>
        <a:xfrm rot="10800000">
          <a:off x="1939649" y="4080770"/>
          <a:ext cx="7076969" cy="628416"/>
        </a:xfrm>
        <a:prstGeom prst="homePlate">
          <a:avLst/>
        </a:prstGeom>
        <a:solidFill>
          <a:schemeClr val="accent4">
            <a:hueOff val="-14723321"/>
            <a:satOff val="16858"/>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11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Vocational Rehabilitation (VR)</a:t>
          </a:r>
        </a:p>
      </dsp:txBody>
      <dsp:txXfrm rot="10800000">
        <a:off x="2096753" y="4080770"/>
        <a:ext cx="6919865" cy="628416"/>
      </dsp:txXfrm>
    </dsp:sp>
    <dsp:sp modelId="{1A5D10CA-DA31-5649-BE19-DF1D6E17B0EA}">
      <dsp:nvSpPr>
        <dsp:cNvPr id="0" name=""/>
        <dsp:cNvSpPr/>
      </dsp:nvSpPr>
      <dsp:spPr>
        <a:xfrm>
          <a:off x="1625440" y="4080770"/>
          <a:ext cx="628416" cy="628416"/>
        </a:xfrm>
        <a:prstGeom prst="ellipse">
          <a:avLst/>
        </a:prstGeom>
        <a:solidFill>
          <a:schemeClr val="accent4">
            <a:tint val="50000"/>
            <a:hueOff val="-14835602"/>
            <a:satOff val="7006"/>
            <a:lumOff val="-12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511457-8BF9-F142-BDB1-4DE3F17A6F16}"/>
              </a:ext>
            </a:extLst>
          </p:cNvPr>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022DBABD-6175-FA45-B3AD-49F4AFDCE63C}"/>
              </a:ext>
            </a:extLst>
          </p:cNvPr>
          <p:cNvSpPr>
            <a:spLocks noGrp="1"/>
          </p:cNvSpPr>
          <p:nvPr>
            <p:ph type="dt" sz="quarter" idx="1"/>
          </p:nvPr>
        </p:nvSpPr>
        <p:spPr>
          <a:xfrm>
            <a:off x="3978132" y="1"/>
            <a:ext cx="3043343" cy="467072"/>
          </a:xfrm>
          <a:prstGeom prst="rect">
            <a:avLst/>
          </a:prstGeom>
        </p:spPr>
        <p:txBody>
          <a:bodyPr vert="horz" lIns="93324" tIns="46662" rIns="93324" bIns="46662" rtlCol="0"/>
          <a:lstStyle>
            <a:lvl1pPr algn="r">
              <a:defRPr sz="1200"/>
            </a:lvl1pPr>
          </a:lstStyle>
          <a:p>
            <a:fld id="{74CD9354-8AA9-8B4A-9B3B-DDC59ABB8D1F}" type="datetimeFigureOut">
              <a:rPr lang="en-US" smtClean="0"/>
              <a:t>3/26/21</a:t>
            </a:fld>
            <a:endParaRPr lang="en-US"/>
          </a:p>
        </p:txBody>
      </p:sp>
      <p:sp>
        <p:nvSpPr>
          <p:cNvPr id="4" name="Footer Placeholder 3">
            <a:extLst>
              <a:ext uri="{FF2B5EF4-FFF2-40B4-BE49-F238E27FC236}">
                <a16:creationId xmlns:a16="http://schemas.microsoft.com/office/drawing/2014/main" id="{3021B069-D9DC-BE45-9432-5025A392C32A}"/>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BA089E-6211-1244-97BC-C80E8FFFA488}"/>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B05193-BCB0-084F-A6FC-A24B6A83BE2A}" type="slidenum">
              <a:rPr lang="en-US" smtClean="0"/>
              <a:t>‹#›</a:t>
            </a:fld>
            <a:endParaRPr lang="en-US"/>
          </a:p>
        </p:txBody>
      </p:sp>
    </p:spTree>
    <p:extLst>
      <p:ext uri="{BB962C8B-B14F-4D97-AF65-F5344CB8AC3E}">
        <p14:creationId xmlns:p14="http://schemas.microsoft.com/office/powerpoint/2010/main" val="1475425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1"/>
            <a:ext cx="3043343" cy="467072"/>
          </a:xfrm>
          <a:prstGeom prst="rect">
            <a:avLst/>
          </a:prstGeom>
        </p:spPr>
        <p:txBody>
          <a:bodyPr vert="horz" lIns="93324" tIns="46662" rIns="93324" bIns="46662" rtlCol="0"/>
          <a:lstStyle>
            <a:lvl1pPr algn="r">
              <a:defRPr sz="1200"/>
            </a:lvl1pPr>
          </a:lstStyle>
          <a:p>
            <a:fld id="{CF3920AE-3EEF-409B-B1D7-30ADF6CB56EA}" type="datetimeFigureOut">
              <a:rPr lang="en-US" smtClean="0"/>
              <a:t>3/26/21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75DF56D-59CF-4B0D-A8DB-601E6642A903}" type="slidenum">
              <a:rPr lang="en-US" smtClean="0"/>
              <a:t>‹#›</a:t>
            </a:fld>
            <a:endParaRPr lang="en-US"/>
          </a:p>
        </p:txBody>
      </p:sp>
    </p:spTree>
    <p:extLst>
      <p:ext uri="{BB962C8B-B14F-4D97-AF65-F5344CB8AC3E}">
        <p14:creationId xmlns:p14="http://schemas.microsoft.com/office/powerpoint/2010/main" val="3651751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1</a:t>
            </a:fld>
            <a:endParaRPr lang="en-US"/>
          </a:p>
        </p:txBody>
      </p:sp>
    </p:spTree>
    <p:extLst>
      <p:ext uri="{BB962C8B-B14F-4D97-AF65-F5344CB8AC3E}">
        <p14:creationId xmlns:p14="http://schemas.microsoft.com/office/powerpoint/2010/main" val="726069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10</a:t>
            </a:fld>
            <a:endParaRPr lang="en-US"/>
          </a:p>
        </p:txBody>
      </p:sp>
    </p:spTree>
    <p:extLst>
      <p:ext uri="{BB962C8B-B14F-4D97-AF65-F5344CB8AC3E}">
        <p14:creationId xmlns:p14="http://schemas.microsoft.com/office/powerpoint/2010/main" val="165495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SDI allows for the altering of curriculum to be delivered in a way which is accessible to the student.</a:t>
            </a:r>
          </a:p>
        </p:txBody>
      </p:sp>
      <p:sp>
        <p:nvSpPr>
          <p:cNvPr id="4" name="Slide Number Placeholder 3"/>
          <p:cNvSpPr>
            <a:spLocks noGrp="1"/>
          </p:cNvSpPr>
          <p:nvPr>
            <p:ph type="sldNum" sz="quarter" idx="5"/>
          </p:nvPr>
        </p:nvSpPr>
        <p:spPr/>
        <p:txBody>
          <a:bodyPr/>
          <a:lstStyle/>
          <a:p>
            <a:fld id="{B75DF56D-59CF-4B0D-A8DB-601E6642A903}" type="slidenum">
              <a:rPr lang="en-US" smtClean="0"/>
              <a:t>11</a:t>
            </a:fld>
            <a:endParaRPr lang="en-US"/>
          </a:p>
        </p:txBody>
      </p:sp>
    </p:spTree>
    <p:extLst>
      <p:ext uri="{BB962C8B-B14F-4D97-AF65-F5344CB8AC3E}">
        <p14:creationId xmlns:p14="http://schemas.microsoft.com/office/powerpoint/2010/main" val="2798597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DF56D-59CF-4B0D-A8DB-601E6642A903}" type="slidenum">
              <a:rPr lang="en-US" smtClean="0"/>
              <a:t>12</a:t>
            </a:fld>
            <a:endParaRPr lang="en-US"/>
          </a:p>
        </p:txBody>
      </p:sp>
    </p:spTree>
    <p:extLst>
      <p:ext uri="{BB962C8B-B14F-4D97-AF65-F5344CB8AC3E}">
        <p14:creationId xmlns:p14="http://schemas.microsoft.com/office/powerpoint/2010/main" val="914576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Consultation from Specialists: including Board Certified Behavioral Analysts (BCBAs)</a:t>
            </a:r>
          </a:p>
        </p:txBody>
      </p:sp>
      <p:sp>
        <p:nvSpPr>
          <p:cNvPr id="4" name="Slide Number Placeholder 3"/>
          <p:cNvSpPr>
            <a:spLocks noGrp="1"/>
          </p:cNvSpPr>
          <p:nvPr>
            <p:ph type="sldNum" sz="quarter" idx="5"/>
          </p:nvPr>
        </p:nvSpPr>
        <p:spPr/>
        <p:txBody>
          <a:bodyPr/>
          <a:lstStyle/>
          <a:p>
            <a:fld id="{B75DF56D-59CF-4B0D-A8DB-601E6642A903}" type="slidenum">
              <a:rPr lang="en-US" smtClean="0"/>
              <a:t>13</a:t>
            </a:fld>
            <a:endParaRPr lang="en-US"/>
          </a:p>
        </p:txBody>
      </p:sp>
    </p:spTree>
    <p:extLst>
      <p:ext uri="{BB962C8B-B14F-4D97-AF65-F5344CB8AC3E}">
        <p14:creationId xmlns:p14="http://schemas.microsoft.com/office/powerpoint/2010/main" val="129602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14</a:t>
            </a:fld>
            <a:endParaRPr lang="en-US"/>
          </a:p>
        </p:txBody>
      </p:sp>
    </p:spTree>
    <p:extLst>
      <p:ext uri="{BB962C8B-B14F-4D97-AF65-F5344CB8AC3E}">
        <p14:creationId xmlns:p14="http://schemas.microsoft.com/office/powerpoint/2010/main" val="1038396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PBIS – methods used to identify and support behavior; intended to create a positive learning environment by: feeling safe, respected, engaged in learning, involved in school life, &amp; having a shared vision between teachers and students</a:t>
            </a:r>
          </a:p>
        </p:txBody>
      </p:sp>
      <p:sp>
        <p:nvSpPr>
          <p:cNvPr id="4" name="Slide Number Placeholder 3"/>
          <p:cNvSpPr>
            <a:spLocks noGrp="1"/>
          </p:cNvSpPr>
          <p:nvPr>
            <p:ph type="sldNum" sz="quarter" idx="5"/>
          </p:nvPr>
        </p:nvSpPr>
        <p:spPr/>
        <p:txBody>
          <a:bodyPr/>
          <a:lstStyle/>
          <a:p>
            <a:fld id="{B75DF56D-59CF-4B0D-A8DB-601E6642A903}" type="slidenum">
              <a:rPr lang="en-US" smtClean="0"/>
              <a:t>15</a:t>
            </a:fld>
            <a:endParaRPr lang="en-US"/>
          </a:p>
        </p:txBody>
      </p:sp>
    </p:spTree>
    <p:extLst>
      <p:ext uri="{BB962C8B-B14F-4D97-AF65-F5344CB8AC3E}">
        <p14:creationId xmlns:p14="http://schemas.microsoft.com/office/powerpoint/2010/main" val="1138792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my son has a buddy who he has been in school with since age 6. They both have Down syndrome and ADHD and look very similar on paper. However, their IEPs are very different and truly are designed to meet each of their unique needs.</a:t>
            </a:r>
          </a:p>
        </p:txBody>
      </p:sp>
      <p:sp>
        <p:nvSpPr>
          <p:cNvPr id="4" name="Slide Number Placeholder 3"/>
          <p:cNvSpPr>
            <a:spLocks noGrp="1"/>
          </p:cNvSpPr>
          <p:nvPr>
            <p:ph type="sldNum" sz="quarter" idx="5"/>
          </p:nvPr>
        </p:nvSpPr>
        <p:spPr/>
        <p:txBody>
          <a:bodyPr/>
          <a:lstStyle/>
          <a:p>
            <a:fld id="{B75DF56D-59CF-4B0D-A8DB-601E6642A903}" type="slidenum">
              <a:rPr lang="en-US" smtClean="0"/>
              <a:t>16</a:t>
            </a:fld>
            <a:endParaRPr lang="en-US"/>
          </a:p>
        </p:txBody>
      </p:sp>
    </p:spTree>
    <p:extLst>
      <p:ext uri="{BB962C8B-B14F-4D97-AF65-F5344CB8AC3E}">
        <p14:creationId xmlns:p14="http://schemas.microsoft.com/office/powerpoint/2010/main" val="1497079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Find: a school district is still tasked with finding children who qualify for SPED services and providing access to SPED for ANY child who lives in that district. A child who is home-schooled or enrolled in private school is still entitled to receive evaluations, but they are choosing to give up their access to SPED services as this only applies to public school education.</a:t>
            </a:r>
          </a:p>
        </p:txBody>
      </p:sp>
      <p:sp>
        <p:nvSpPr>
          <p:cNvPr id="4" name="Slide Number Placeholder 3"/>
          <p:cNvSpPr>
            <a:spLocks noGrp="1"/>
          </p:cNvSpPr>
          <p:nvPr>
            <p:ph type="sldNum" sz="quarter" idx="5"/>
          </p:nvPr>
        </p:nvSpPr>
        <p:spPr/>
        <p:txBody>
          <a:bodyPr/>
          <a:lstStyle/>
          <a:p>
            <a:fld id="{B75DF56D-59CF-4B0D-A8DB-601E6642A903}" type="slidenum">
              <a:rPr lang="en-US" smtClean="0"/>
              <a:t>17</a:t>
            </a:fld>
            <a:endParaRPr lang="en-US"/>
          </a:p>
        </p:txBody>
      </p:sp>
    </p:spTree>
    <p:extLst>
      <p:ext uri="{BB962C8B-B14F-4D97-AF65-F5344CB8AC3E}">
        <p14:creationId xmlns:p14="http://schemas.microsoft.com/office/powerpoint/2010/main" val="1625098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18</a:t>
            </a:fld>
            <a:endParaRPr lang="en-US"/>
          </a:p>
        </p:txBody>
      </p:sp>
    </p:spTree>
    <p:extLst>
      <p:ext uri="{BB962C8B-B14F-4D97-AF65-F5344CB8AC3E}">
        <p14:creationId xmlns:p14="http://schemas.microsoft.com/office/powerpoint/2010/main" val="3545133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LRE is NOT just about </a:t>
            </a:r>
            <a:r>
              <a:rPr lang="en-US" i="1" dirty="0"/>
              <a:t>where</a:t>
            </a:r>
            <a:r>
              <a:rPr lang="en-US" dirty="0"/>
              <a:t> the education takes place but we also need to consider the </a:t>
            </a:r>
            <a:r>
              <a:rPr lang="en-US" i="1" dirty="0"/>
              <a:t>who</a:t>
            </a:r>
            <a:r>
              <a:rPr lang="en-US" dirty="0"/>
              <a:t> and the </a:t>
            </a:r>
            <a:r>
              <a:rPr lang="en-US" i="1" dirty="0"/>
              <a:t>how </a:t>
            </a:r>
            <a:r>
              <a:rPr lang="en-US" i="0" dirty="0"/>
              <a:t> -- it’s a combination of location, programming, &amp; practices &amp; will fluctuate depending on time of day, subject matter, staff, classmates, etc. LRE is individualized and does not always mean mainstream classroom setting (i.e. LRE for a student who gets distracted during reading in the mainstream classroom due to noise &amp; activity level, would actually be a quiet place to work)</a:t>
            </a:r>
            <a:endParaRPr lang="en-US" i="1" dirty="0"/>
          </a:p>
        </p:txBody>
      </p:sp>
      <p:sp>
        <p:nvSpPr>
          <p:cNvPr id="4" name="Slide Number Placeholder 3"/>
          <p:cNvSpPr>
            <a:spLocks noGrp="1"/>
          </p:cNvSpPr>
          <p:nvPr>
            <p:ph type="sldNum" sz="quarter" idx="5"/>
          </p:nvPr>
        </p:nvSpPr>
        <p:spPr/>
        <p:txBody>
          <a:bodyPr/>
          <a:lstStyle/>
          <a:p>
            <a:fld id="{B75DF56D-59CF-4B0D-A8DB-601E6642A903}" type="slidenum">
              <a:rPr lang="en-US" smtClean="0"/>
              <a:t>19</a:t>
            </a:fld>
            <a:endParaRPr lang="en-US"/>
          </a:p>
        </p:txBody>
      </p:sp>
    </p:spTree>
    <p:extLst>
      <p:ext uri="{BB962C8B-B14F-4D97-AF65-F5344CB8AC3E}">
        <p14:creationId xmlns:p14="http://schemas.microsoft.com/office/powerpoint/2010/main" val="42970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2</a:t>
            </a:fld>
            <a:endParaRPr lang="en-US"/>
          </a:p>
        </p:txBody>
      </p:sp>
    </p:spTree>
    <p:extLst>
      <p:ext uri="{BB962C8B-B14F-4D97-AF65-F5344CB8AC3E}">
        <p14:creationId xmlns:p14="http://schemas.microsoft.com/office/powerpoint/2010/main" val="2583970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Negatively impact: a mother called and felt her son was entitled to PT support in school as he had a diagnosis of Autism. She felt his gross motor skills were interfering with her son’s school day. The school performed the appropriate evaluations and found that in fact his gross motor skills were not inhibiting him from engaging/accessing his education, and they denied her request for PT. The school DOES have the right to do deny support services if the disability does not negatively impact the student’s access to education.</a:t>
            </a:r>
          </a:p>
        </p:txBody>
      </p:sp>
      <p:sp>
        <p:nvSpPr>
          <p:cNvPr id="4" name="Slide Number Placeholder 3"/>
          <p:cNvSpPr>
            <a:spLocks noGrp="1"/>
          </p:cNvSpPr>
          <p:nvPr>
            <p:ph type="sldNum" sz="quarter" idx="5"/>
          </p:nvPr>
        </p:nvSpPr>
        <p:spPr/>
        <p:txBody>
          <a:bodyPr/>
          <a:lstStyle/>
          <a:p>
            <a:fld id="{B75DF56D-59CF-4B0D-A8DB-601E6642A903}" type="slidenum">
              <a:rPr lang="en-US" smtClean="0"/>
              <a:t>20</a:t>
            </a:fld>
            <a:endParaRPr lang="en-US"/>
          </a:p>
        </p:txBody>
      </p:sp>
    </p:spTree>
    <p:extLst>
      <p:ext uri="{BB962C8B-B14F-4D97-AF65-F5344CB8AC3E}">
        <p14:creationId xmlns:p14="http://schemas.microsoft.com/office/powerpoint/2010/main" val="2659073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21</a:t>
            </a:fld>
            <a:endParaRPr lang="en-US"/>
          </a:p>
        </p:txBody>
      </p:sp>
    </p:spTree>
    <p:extLst>
      <p:ext uri="{BB962C8B-B14F-4D97-AF65-F5344CB8AC3E}">
        <p14:creationId xmlns:p14="http://schemas.microsoft.com/office/powerpoint/2010/main" val="1159848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22</a:t>
            </a:fld>
            <a:endParaRPr lang="en-US"/>
          </a:p>
        </p:txBody>
      </p:sp>
    </p:spTree>
    <p:extLst>
      <p:ext uri="{BB962C8B-B14F-4D97-AF65-F5344CB8AC3E}">
        <p14:creationId xmlns:p14="http://schemas.microsoft.com/office/powerpoint/2010/main" val="642206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are the </a:t>
            </a:r>
            <a:r>
              <a:rPr lang="en-US" i="1" dirty="0"/>
              <a:t>what</a:t>
            </a:r>
            <a:r>
              <a:rPr lang="en-US" dirty="0"/>
              <a:t> and the accommodations are the </a:t>
            </a:r>
            <a:r>
              <a:rPr lang="en-US" i="1" dirty="0"/>
              <a:t>how</a:t>
            </a:r>
          </a:p>
        </p:txBody>
      </p:sp>
      <p:sp>
        <p:nvSpPr>
          <p:cNvPr id="4" name="Slide Number Placeholder 3"/>
          <p:cNvSpPr>
            <a:spLocks noGrp="1"/>
          </p:cNvSpPr>
          <p:nvPr>
            <p:ph type="sldNum" sz="quarter" idx="5"/>
          </p:nvPr>
        </p:nvSpPr>
        <p:spPr/>
        <p:txBody>
          <a:bodyPr/>
          <a:lstStyle/>
          <a:p>
            <a:fld id="{B75DF56D-59CF-4B0D-A8DB-601E6642A903}" type="slidenum">
              <a:rPr lang="en-US" smtClean="0"/>
              <a:t>23</a:t>
            </a:fld>
            <a:endParaRPr lang="en-US"/>
          </a:p>
        </p:txBody>
      </p:sp>
    </p:spTree>
    <p:extLst>
      <p:ext uri="{BB962C8B-B14F-4D97-AF65-F5344CB8AC3E}">
        <p14:creationId xmlns:p14="http://schemas.microsoft.com/office/powerpoint/2010/main" val="287757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School Days: this does not include breaks, snow days, professional development days so actual calendar days can be much longer than 45 days</a:t>
            </a:r>
          </a:p>
          <a:p>
            <a:r>
              <a:rPr lang="en-US" dirty="0"/>
              <a:t>*If a parent receives new information regarding results of evaluations less than 3 days before the IEP meeting, they may request the meeting be rescheduled until they have had ample time to review and prepare. Example: A’s 1</a:t>
            </a:r>
            <a:r>
              <a:rPr lang="en-US" baseline="30000" dirty="0"/>
              <a:t>st</a:t>
            </a:r>
            <a:r>
              <a:rPr lang="en-US" dirty="0"/>
              <a:t> triennial review when psychologist presented results 30 minutes prior to meeting.</a:t>
            </a:r>
          </a:p>
        </p:txBody>
      </p:sp>
      <p:sp>
        <p:nvSpPr>
          <p:cNvPr id="4" name="Slide Number Placeholder 3"/>
          <p:cNvSpPr>
            <a:spLocks noGrp="1"/>
          </p:cNvSpPr>
          <p:nvPr>
            <p:ph type="sldNum" sz="quarter" idx="5"/>
          </p:nvPr>
        </p:nvSpPr>
        <p:spPr/>
        <p:txBody>
          <a:bodyPr/>
          <a:lstStyle/>
          <a:p>
            <a:fld id="{B75DF56D-59CF-4B0D-A8DB-601E6642A903}" type="slidenum">
              <a:rPr lang="en-US" smtClean="0"/>
              <a:t>24</a:t>
            </a:fld>
            <a:endParaRPr lang="en-US"/>
          </a:p>
        </p:txBody>
      </p:sp>
    </p:spTree>
    <p:extLst>
      <p:ext uri="{BB962C8B-B14F-4D97-AF65-F5344CB8AC3E}">
        <p14:creationId xmlns:p14="http://schemas.microsoft.com/office/powerpoint/2010/main" val="2944120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Triennial Meetings can be very difficult for parents as it is often a time to reflect on all of the areas which are challenging for a student, rather than to highlight their strengths and accomplishments. In order to qualify for SPED, necessary attention must be paid to the challenges (to prove there is a need to access SPED).</a:t>
            </a:r>
          </a:p>
        </p:txBody>
      </p:sp>
      <p:sp>
        <p:nvSpPr>
          <p:cNvPr id="4" name="Slide Number Placeholder 3"/>
          <p:cNvSpPr>
            <a:spLocks noGrp="1"/>
          </p:cNvSpPr>
          <p:nvPr>
            <p:ph type="sldNum" sz="quarter" idx="5"/>
          </p:nvPr>
        </p:nvSpPr>
        <p:spPr/>
        <p:txBody>
          <a:bodyPr/>
          <a:lstStyle/>
          <a:p>
            <a:fld id="{B75DF56D-59CF-4B0D-A8DB-601E6642A903}" type="slidenum">
              <a:rPr lang="en-US" smtClean="0"/>
              <a:t>25</a:t>
            </a:fld>
            <a:endParaRPr lang="en-US"/>
          </a:p>
        </p:txBody>
      </p:sp>
    </p:spTree>
    <p:extLst>
      <p:ext uri="{BB962C8B-B14F-4D97-AF65-F5344CB8AC3E}">
        <p14:creationId xmlns:p14="http://schemas.microsoft.com/office/powerpoint/2010/main" val="330852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parent shows up to an IEP meeting with a legal representative and has not notified the school in advance, the school has the right to cancel that meeting and reschedule to another day/time in which they too will have legal representation present.</a:t>
            </a:r>
          </a:p>
        </p:txBody>
      </p:sp>
      <p:sp>
        <p:nvSpPr>
          <p:cNvPr id="4" name="Slide Number Placeholder 3"/>
          <p:cNvSpPr>
            <a:spLocks noGrp="1"/>
          </p:cNvSpPr>
          <p:nvPr>
            <p:ph type="sldNum" sz="quarter" idx="5"/>
          </p:nvPr>
        </p:nvSpPr>
        <p:spPr/>
        <p:txBody>
          <a:bodyPr/>
          <a:lstStyle/>
          <a:p>
            <a:fld id="{B75DF56D-59CF-4B0D-A8DB-601E6642A903}" type="slidenum">
              <a:rPr lang="en-US" smtClean="0"/>
              <a:t>26</a:t>
            </a:fld>
            <a:endParaRPr lang="en-US"/>
          </a:p>
        </p:txBody>
      </p:sp>
    </p:spTree>
    <p:extLst>
      <p:ext uri="{BB962C8B-B14F-4D97-AF65-F5344CB8AC3E}">
        <p14:creationId xmlns:p14="http://schemas.microsoft.com/office/powerpoint/2010/main" val="583127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Narrowing down your priorities to the top 3 will not only help the meeting to run efficiently, but you may also find that several of your other concerns actually fall under the “umbrella” of your top 3 priorities. </a:t>
            </a:r>
          </a:p>
        </p:txBody>
      </p:sp>
      <p:sp>
        <p:nvSpPr>
          <p:cNvPr id="4" name="Slide Number Placeholder 3"/>
          <p:cNvSpPr>
            <a:spLocks noGrp="1"/>
          </p:cNvSpPr>
          <p:nvPr>
            <p:ph type="sldNum" sz="quarter" idx="5"/>
          </p:nvPr>
        </p:nvSpPr>
        <p:spPr/>
        <p:txBody>
          <a:bodyPr/>
          <a:lstStyle/>
          <a:p>
            <a:fld id="{B75DF56D-59CF-4B0D-A8DB-601E6642A903}" type="slidenum">
              <a:rPr lang="en-US" smtClean="0"/>
              <a:t>27</a:t>
            </a:fld>
            <a:endParaRPr lang="en-US"/>
          </a:p>
        </p:txBody>
      </p:sp>
    </p:spTree>
    <p:extLst>
      <p:ext uri="{BB962C8B-B14F-4D97-AF65-F5344CB8AC3E}">
        <p14:creationId xmlns:p14="http://schemas.microsoft.com/office/powerpoint/2010/main" val="3327615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5"/>
          </p:nvPr>
        </p:nvSpPr>
        <p:spPr/>
        <p:txBody>
          <a:bodyPr/>
          <a:lstStyle/>
          <a:p>
            <a:fld id="{B75DF56D-59CF-4B0D-A8DB-601E6642A903}" type="slidenum">
              <a:rPr lang="en-US" smtClean="0"/>
              <a:t>28</a:t>
            </a:fld>
            <a:endParaRPr lang="en-US"/>
          </a:p>
        </p:txBody>
      </p:sp>
    </p:spTree>
    <p:extLst>
      <p:ext uri="{BB962C8B-B14F-4D97-AF65-F5344CB8AC3E}">
        <p14:creationId xmlns:p14="http://schemas.microsoft.com/office/powerpoint/2010/main" val="576046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Picking your dates in advance will help to take the pressure off yourself to get everything accomplished in one sitting. View this meeting as part 1 of 2.</a:t>
            </a:r>
          </a:p>
        </p:txBody>
      </p:sp>
      <p:sp>
        <p:nvSpPr>
          <p:cNvPr id="4" name="Slide Number Placeholder 3"/>
          <p:cNvSpPr>
            <a:spLocks noGrp="1"/>
          </p:cNvSpPr>
          <p:nvPr>
            <p:ph type="sldNum" sz="quarter" idx="5"/>
          </p:nvPr>
        </p:nvSpPr>
        <p:spPr/>
        <p:txBody>
          <a:bodyPr/>
          <a:lstStyle/>
          <a:p>
            <a:fld id="{B75DF56D-59CF-4B0D-A8DB-601E6642A903}" type="slidenum">
              <a:rPr lang="en-US" smtClean="0"/>
              <a:t>29</a:t>
            </a:fld>
            <a:endParaRPr lang="en-US"/>
          </a:p>
        </p:txBody>
      </p:sp>
    </p:spTree>
    <p:extLst>
      <p:ext uri="{BB962C8B-B14F-4D97-AF65-F5344CB8AC3E}">
        <p14:creationId xmlns:p14="http://schemas.microsoft.com/office/powerpoint/2010/main" val="184003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DF56D-59CF-4B0D-A8DB-601E6642A903}" type="slidenum">
              <a:rPr lang="en-US" smtClean="0"/>
              <a:t>3</a:t>
            </a:fld>
            <a:endParaRPr lang="en-US"/>
          </a:p>
        </p:txBody>
      </p:sp>
    </p:spTree>
    <p:extLst>
      <p:ext uri="{BB962C8B-B14F-4D97-AF65-F5344CB8AC3E}">
        <p14:creationId xmlns:p14="http://schemas.microsoft.com/office/powerpoint/2010/main" val="4166423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30</a:t>
            </a:fld>
            <a:endParaRPr lang="en-US"/>
          </a:p>
        </p:txBody>
      </p:sp>
    </p:spTree>
    <p:extLst>
      <p:ext uri="{BB962C8B-B14F-4D97-AF65-F5344CB8AC3E}">
        <p14:creationId xmlns:p14="http://schemas.microsoft.com/office/powerpoint/2010/main" val="2883052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31</a:t>
            </a:fld>
            <a:endParaRPr lang="en-US"/>
          </a:p>
        </p:txBody>
      </p:sp>
    </p:spTree>
    <p:extLst>
      <p:ext uri="{BB962C8B-B14F-4D97-AF65-F5344CB8AC3E}">
        <p14:creationId xmlns:p14="http://schemas.microsoft.com/office/powerpoint/2010/main" val="2919283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chart on </a:t>
            </a:r>
            <a:r>
              <a:rPr lang="en-US" dirty="0" err="1"/>
              <a:t>pg</a:t>
            </a:r>
            <a:r>
              <a:rPr lang="en-US" dirty="0"/>
              <a:t> 17 of booklet</a:t>
            </a:r>
          </a:p>
        </p:txBody>
      </p:sp>
      <p:sp>
        <p:nvSpPr>
          <p:cNvPr id="4" name="Slide Number Placeholder 3"/>
          <p:cNvSpPr>
            <a:spLocks noGrp="1"/>
          </p:cNvSpPr>
          <p:nvPr>
            <p:ph type="sldNum" sz="quarter" idx="5"/>
          </p:nvPr>
        </p:nvSpPr>
        <p:spPr/>
        <p:txBody>
          <a:bodyPr/>
          <a:lstStyle/>
          <a:p>
            <a:fld id="{B75DF56D-59CF-4B0D-A8DB-601E6642A903}" type="slidenum">
              <a:rPr lang="en-US" smtClean="0"/>
              <a:t>32</a:t>
            </a:fld>
            <a:endParaRPr lang="en-US"/>
          </a:p>
        </p:txBody>
      </p:sp>
    </p:spTree>
    <p:extLst>
      <p:ext uri="{BB962C8B-B14F-4D97-AF65-F5344CB8AC3E}">
        <p14:creationId xmlns:p14="http://schemas.microsoft.com/office/powerpoint/2010/main" val="3499488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SDI where the curriculum is modified, a 504 does not alter the curriculum itself but rather changes the method by which it is delivered/received to give the student full access to it.</a:t>
            </a:r>
          </a:p>
        </p:txBody>
      </p:sp>
      <p:sp>
        <p:nvSpPr>
          <p:cNvPr id="4" name="Slide Number Placeholder 3"/>
          <p:cNvSpPr>
            <a:spLocks noGrp="1"/>
          </p:cNvSpPr>
          <p:nvPr>
            <p:ph type="sldNum" sz="quarter" idx="5"/>
          </p:nvPr>
        </p:nvSpPr>
        <p:spPr/>
        <p:txBody>
          <a:bodyPr/>
          <a:lstStyle/>
          <a:p>
            <a:fld id="{B75DF56D-59CF-4B0D-A8DB-601E6642A903}" type="slidenum">
              <a:rPr lang="en-US" smtClean="0"/>
              <a:t>33</a:t>
            </a:fld>
            <a:endParaRPr lang="en-US"/>
          </a:p>
        </p:txBody>
      </p:sp>
    </p:spTree>
    <p:extLst>
      <p:ext uri="{BB962C8B-B14F-4D97-AF65-F5344CB8AC3E}">
        <p14:creationId xmlns:p14="http://schemas.microsoft.com/office/powerpoint/2010/main" val="551849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therapy that a student who has a 504 is entitled to is Occupational Therapy. This can be used to help with executive function tasks and organization.</a:t>
            </a:r>
          </a:p>
        </p:txBody>
      </p:sp>
      <p:sp>
        <p:nvSpPr>
          <p:cNvPr id="4" name="Slide Number Placeholder 3"/>
          <p:cNvSpPr>
            <a:spLocks noGrp="1"/>
          </p:cNvSpPr>
          <p:nvPr>
            <p:ph type="sldNum" sz="quarter" idx="5"/>
          </p:nvPr>
        </p:nvSpPr>
        <p:spPr/>
        <p:txBody>
          <a:bodyPr/>
          <a:lstStyle/>
          <a:p>
            <a:fld id="{B75DF56D-59CF-4B0D-A8DB-601E6642A903}" type="slidenum">
              <a:rPr lang="en-US" smtClean="0"/>
              <a:t>34</a:t>
            </a:fld>
            <a:endParaRPr lang="en-US"/>
          </a:p>
        </p:txBody>
      </p:sp>
    </p:spTree>
    <p:extLst>
      <p:ext uri="{BB962C8B-B14F-4D97-AF65-F5344CB8AC3E}">
        <p14:creationId xmlns:p14="http://schemas.microsoft.com/office/powerpoint/2010/main" val="3471909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35</a:t>
            </a:fld>
            <a:endParaRPr lang="en-US"/>
          </a:p>
        </p:txBody>
      </p:sp>
    </p:spTree>
    <p:extLst>
      <p:ext uri="{BB962C8B-B14F-4D97-AF65-F5344CB8AC3E}">
        <p14:creationId xmlns:p14="http://schemas.microsoft.com/office/powerpoint/2010/main" val="2595791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36</a:t>
            </a:fld>
            <a:endParaRPr lang="en-US"/>
          </a:p>
        </p:txBody>
      </p:sp>
    </p:spTree>
    <p:extLst>
      <p:ext uri="{BB962C8B-B14F-4D97-AF65-F5344CB8AC3E}">
        <p14:creationId xmlns:p14="http://schemas.microsoft.com/office/powerpoint/2010/main" val="1132958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37</a:t>
            </a:fld>
            <a:endParaRPr lang="en-US"/>
          </a:p>
        </p:txBody>
      </p:sp>
    </p:spTree>
    <p:extLst>
      <p:ext uri="{BB962C8B-B14F-4D97-AF65-F5344CB8AC3E}">
        <p14:creationId xmlns:p14="http://schemas.microsoft.com/office/powerpoint/2010/main" val="1940730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mediator as an impartial 3</a:t>
            </a:r>
            <a:r>
              <a:rPr lang="en-US" baseline="30000" dirty="0"/>
              <a:t>rd</a:t>
            </a:r>
            <a:r>
              <a:rPr lang="en-US" dirty="0"/>
              <a:t> party who can independently hear both sides of the story and help everyone reach a common ground solution.</a:t>
            </a:r>
          </a:p>
        </p:txBody>
      </p:sp>
      <p:sp>
        <p:nvSpPr>
          <p:cNvPr id="4" name="Slide Number Placeholder 3"/>
          <p:cNvSpPr>
            <a:spLocks noGrp="1"/>
          </p:cNvSpPr>
          <p:nvPr>
            <p:ph type="sldNum" sz="quarter" idx="5"/>
          </p:nvPr>
        </p:nvSpPr>
        <p:spPr/>
        <p:txBody>
          <a:bodyPr/>
          <a:lstStyle/>
          <a:p>
            <a:fld id="{B75DF56D-59CF-4B0D-A8DB-601E6642A903}" type="slidenum">
              <a:rPr lang="en-US" smtClean="0"/>
              <a:t>38</a:t>
            </a:fld>
            <a:endParaRPr lang="en-US"/>
          </a:p>
        </p:txBody>
      </p:sp>
    </p:spTree>
    <p:extLst>
      <p:ext uri="{BB962C8B-B14F-4D97-AF65-F5344CB8AC3E}">
        <p14:creationId xmlns:p14="http://schemas.microsoft.com/office/powerpoint/2010/main" val="650978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39</a:t>
            </a:fld>
            <a:endParaRPr lang="en-US"/>
          </a:p>
        </p:txBody>
      </p:sp>
    </p:spTree>
    <p:extLst>
      <p:ext uri="{BB962C8B-B14F-4D97-AF65-F5344CB8AC3E}">
        <p14:creationId xmlns:p14="http://schemas.microsoft.com/office/powerpoint/2010/main" val="274220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DF56D-59CF-4B0D-A8DB-601E6642A903}" type="slidenum">
              <a:rPr lang="en-US" smtClean="0"/>
              <a:t>4</a:t>
            </a:fld>
            <a:endParaRPr lang="en-US"/>
          </a:p>
        </p:txBody>
      </p:sp>
    </p:spTree>
    <p:extLst>
      <p:ext uri="{BB962C8B-B14F-4D97-AF65-F5344CB8AC3E}">
        <p14:creationId xmlns:p14="http://schemas.microsoft.com/office/powerpoint/2010/main" val="497495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40</a:t>
            </a:fld>
            <a:endParaRPr lang="en-US"/>
          </a:p>
        </p:txBody>
      </p:sp>
    </p:spTree>
    <p:extLst>
      <p:ext uri="{BB962C8B-B14F-4D97-AF65-F5344CB8AC3E}">
        <p14:creationId xmlns:p14="http://schemas.microsoft.com/office/powerpoint/2010/main" val="1713609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DF56D-59CF-4B0D-A8DB-601E6642A903}" type="slidenum">
              <a:rPr lang="en-US" smtClean="0"/>
              <a:t>41</a:t>
            </a:fld>
            <a:endParaRPr lang="en-US"/>
          </a:p>
        </p:txBody>
      </p:sp>
    </p:spTree>
    <p:extLst>
      <p:ext uri="{BB962C8B-B14F-4D97-AF65-F5344CB8AC3E}">
        <p14:creationId xmlns:p14="http://schemas.microsoft.com/office/powerpoint/2010/main" val="258205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MPF has a voice at the state level and attends a yearly conference put on by OSEP, as we have a grant from them.</a:t>
            </a:r>
          </a:p>
        </p:txBody>
      </p:sp>
      <p:sp>
        <p:nvSpPr>
          <p:cNvPr id="4" name="Slide Number Placeholder 3"/>
          <p:cNvSpPr>
            <a:spLocks noGrp="1"/>
          </p:cNvSpPr>
          <p:nvPr>
            <p:ph type="sldNum" sz="quarter" idx="5"/>
          </p:nvPr>
        </p:nvSpPr>
        <p:spPr/>
        <p:txBody>
          <a:bodyPr/>
          <a:lstStyle/>
          <a:p>
            <a:fld id="{B75DF56D-59CF-4B0D-A8DB-601E6642A903}" type="slidenum">
              <a:rPr lang="en-US" smtClean="0"/>
              <a:t>5</a:t>
            </a:fld>
            <a:endParaRPr lang="en-US"/>
          </a:p>
        </p:txBody>
      </p:sp>
    </p:spTree>
    <p:extLst>
      <p:ext uri="{BB962C8B-B14F-4D97-AF65-F5344CB8AC3E}">
        <p14:creationId xmlns:p14="http://schemas.microsoft.com/office/powerpoint/2010/main" val="404604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 biggest takeaways from today: 1) FAPE &amp; 2) LRE</a:t>
            </a:r>
          </a:p>
        </p:txBody>
      </p:sp>
      <p:sp>
        <p:nvSpPr>
          <p:cNvPr id="4" name="Slide Number Placeholder 3"/>
          <p:cNvSpPr>
            <a:spLocks noGrp="1"/>
          </p:cNvSpPr>
          <p:nvPr>
            <p:ph type="sldNum" sz="quarter" idx="5"/>
          </p:nvPr>
        </p:nvSpPr>
        <p:spPr/>
        <p:txBody>
          <a:bodyPr/>
          <a:lstStyle/>
          <a:p>
            <a:fld id="{B75DF56D-59CF-4B0D-A8DB-601E6642A903}" type="slidenum">
              <a:rPr lang="en-US" smtClean="0"/>
              <a:t>6</a:t>
            </a:fld>
            <a:endParaRPr lang="en-US"/>
          </a:p>
        </p:txBody>
      </p:sp>
    </p:spTree>
    <p:extLst>
      <p:ext uri="{BB962C8B-B14F-4D97-AF65-F5344CB8AC3E}">
        <p14:creationId xmlns:p14="http://schemas.microsoft.com/office/powerpoint/2010/main" val="4088145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7</a:t>
            </a:fld>
            <a:endParaRPr lang="en-US"/>
          </a:p>
        </p:txBody>
      </p:sp>
    </p:spTree>
    <p:extLst>
      <p:ext uri="{BB962C8B-B14F-4D97-AF65-F5344CB8AC3E}">
        <p14:creationId xmlns:p14="http://schemas.microsoft.com/office/powerpoint/2010/main" val="235767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DF56D-59CF-4B0D-A8DB-601E6642A903}" type="slidenum">
              <a:rPr lang="en-US" smtClean="0"/>
              <a:t>8</a:t>
            </a:fld>
            <a:endParaRPr lang="en-US"/>
          </a:p>
        </p:txBody>
      </p:sp>
    </p:spTree>
    <p:extLst>
      <p:ext uri="{BB962C8B-B14F-4D97-AF65-F5344CB8AC3E}">
        <p14:creationId xmlns:p14="http://schemas.microsoft.com/office/powerpoint/2010/main" val="1650233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C is responsible for indicating </a:t>
            </a:r>
            <a:r>
              <a:rPr lang="en-US" i="1" dirty="0"/>
              <a:t>who</a:t>
            </a:r>
            <a:r>
              <a:rPr lang="en-US" dirty="0"/>
              <a:t> gets the service, </a:t>
            </a:r>
            <a:r>
              <a:rPr lang="en-US" i="1" dirty="0"/>
              <a:t>what</a:t>
            </a:r>
            <a:r>
              <a:rPr lang="en-US" dirty="0"/>
              <a:t> services are available and </a:t>
            </a:r>
            <a:r>
              <a:rPr lang="en-US" i="1" dirty="0"/>
              <a:t>which </a:t>
            </a:r>
            <a:r>
              <a:rPr lang="en-US" i="0" dirty="0"/>
              <a:t>agency</a:t>
            </a:r>
            <a:r>
              <a:rPr lang="en-US" dirty="0"/>
              <a:t> provides the services.</a:t>
            </a:r>
          </a:p>
        </p:txBody>
      </p:sp>
      <p:sp>
        <p:nvSpPr>
          <p:cNvPr id="4" name="Slide Number Placeholder 3"/>
          <p:cNvSpPr>
            <a:spLocks noGrp="1"/>
          </p:cNvSpPr>
          <p:nvPr>
            <p:ph type="sldNum" sz="quarter" idx="5"/>
          </p:nvPr>
        </p:nvSpPr>
        <p:spPr/>
        <p:txBody>
          <a:bodyPr/>
          <a:lstStyle/>
          <a:p>
            <a:fld id="{B75DF56D-59CF-4B0D-A8DB-601E6642A903}" type="slidenum">
              <a:rPr lang="en-US" smtClean="0"/>
              <a:t>9</a:t>
            </a:fld>
            <a:endParaRPr lang="en-US"/>
          </a:p>
        </p:txBody>
      </p:sp>
    </p:spTree>
    <p:extLst>
      <p:ext uri="{BB962C8B-B14F-4D97-AF65-F5344CB8AC3E}">
        <p14:creationId xmlns:p14="http://schemas.microsoft.com/office/powerpoint/2010/main" val="225507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DF5CBA-125C-154D-9138-8586F465A825}" type="datetimeFigureOut">
              <a:rPr lang="en-US" smtClean="0"/>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FDA18-2EF2-1543-B911-DFD13D8322E0}" type="slidenum">
              <a:rPr lang="en-US" smtClean="0"/>
              <a:t>‹#›</a:t>
            </a:fld>
            <a:endParaRPr lang="en-US"/>
          </a:p>
        </p:txBody>
      </p:sp>
    </p:spTree>
    <p:extLst>
      <p:ext uri="{BB962C8B-B14F-4D97-AF65-F5344CB8AC3E}">
        <p14:creationId xmlns:p14="http://schemas.microsoft.com/office/powerpoint/2010/main" val="2718649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DF5CBA-125C-154D-9138-8586F465A825}" type="datetimeFigureOut">
              <a:rPr lang="en-US" smtClean="0"/>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FDA18-2EF2-1543-B911-DFD13D8322E0}" type="slidenum">
              <a:rPr lang="en-US" smtClean="0"/>
              <a:t>‹#›</a:t>
            </a:fld>
            <a:endParaRPr lang="en-US"/>
          </a:p>
        </p:txBody>
      </p:sp>
    </p:spTree>
    <p:extLst>
      <p:ext uri="{BB962C8B-B14F-4D97-AF65-F5344CB8AC3E}">
        <p14:creationId xmlns:p14="http://schemas.microsoft.com/office/powerpoint/2010/main" val="1916132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DF5CBA-125C-154D-9138-8586F465A825}" type="datetimeFigureOut">
              <a:rPr lang="en-US" smtClean="0"/>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FDA18-2EF2-1543-B911-DFD13D8322E0}" type="slidenum">
              <a:rPr lang="en-US" smtClean="0"/>
              <a:t>‹#›</a:t>
            </a:fld>
            <a:endParaRPr lang="en-US"/>
          </a:p>
        </p:txBody>
      </p:sp>
    </p:spTree>
    <p:extLst>
      <p:ext uri="{BB962C8B-B14F-4D97-AF65-F5344CB8AC3E}">
        <p14:creationId xmlns:p14="http://schemas.microsoft.com/office/powerpoint/2010/main" val="3865590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DF5CBA-125C-154D-9138-8586F465A825}" type="datetimeFigureOut">
              <a:rPr lang="en-US" smtClean="0"/>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FDA18-2EF2-1543-B911-DFD13D8322E0}" type="slidenum">
              <a:rPr lang="en-US" smtClean="0"/>
              <a:t>‹#›</a:t>
            </a:fld>
            <a:endParaRPr lang="en-US"/>
          </a:p>
        </p:txBody>
      </p:sp>
    </p:spTree>
    <p:extLst>
      <p:ext uri="{BB962C8B-B14F-4D97-AF65-F5344CB8AC3E}">
        <p14:creationId xmlns:p14="http://schemas.microsoft.com/office/powerpoint/2010/main" val="3946510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DF5CBA-125C-154D-9138-8586F465A825}" type="datetimeFigureOut">
              <a:rPr lang="en-US" smtClean="0"/>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FDA18-2EF2-1543-B911-DFD13D8322E0}" type="slidenum">
              <a:rPr lang="en-US" smtClean="0"/>
              <a:t>‹#›</a:t>
            </a:fld>
            <a:endParaRPr lang="en-US"/>
          </a:p>
        </p:txBody>
      </p:sp>
    </p:spTree>
    <p:extLst>
      <p:ext uri="{BB962C8B-B14F-4D97-AF65-F5344CB8AC3E}">
        <p14:creationId xmlns:p14="http://schemas.microsoft.com/office/powerpoint/2010/main" val="2349102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DF5CBA-125C-154D-9138-8586F465A825}" type="datetimeFigureOut">
              <a:rPr lang="en-US" smtClean="0"/>
              <a:t>3/26/21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FDA18-2EF2-1543-B911-DFD13D8322E0}" type="slidenum">
              <a:rPr lang="en-US" smtClean="0"/>
              <a:t>‹#›</a:t>
            </a:fld>
            <a:endParaRPr lang="en-US"/>
          </a:p>
        </p:txBody>
      </p:sp>
    </p:spTree>
    <p:extLst>
      <p:ext uri="{BB962C8B-B14F-4D97-AF65-F5344CB8AC3E}">
        <p14:creationId xmlns:p14="http://schemas.microsoft.com/office/powerpoint/2010/main" val="322840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DF5CBA-125C-154D-9138-8586F465A825}" type="datetimeFigureOut">
              <a:rPr lang="en-US" smtClean="0"/>
              <a:t>3/26/21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5FDA18-2EF2-1543-B911-DFD13D8322E0}" type="slidenum">
              <a:rPr lang="en-US" smtClean="0"/>
              <a:t>‹#›</a:t>
            </a:fld>
            <a:endParaRPr lang="en-US"/>
          </a:p>
        </p:txBody>
      </p:sp>
    </p:spTree>
    <p:extLst>
      <p:ext uri="{BB962C8B-B14F-4D97-AF65-F5344CB8AC3E}">
        <p14:creationId xmlns:p14="http://schemas.microsoft.com/office/powerpoint/2010/main" val="1143002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DF5CBA-125C-154D-9138-8586F465A825}" type="datetimeFigureOut">
              <a:rPr lang="en-US" smtClean="0"/>
              <a:t>3/26/21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5FDA18-2EF2-1543-B911-DFD13D8322E0}" type="slidenum">
              <a:rPr lang="en-US" smtClean="0"/>
              <a:t>‹#›</a:t>
            </a:fld>
            <a:endParaRPr lang="en-US"/>
          </a:p>
        </p:txBody>
      </p:sp>
    </p:spTree>
    <p:extLst>
      <p:ext uri="{BB962C8B-B14F-4D97-AF65-F5344CB8AC3E}">
        <p14:creationId xmlns:p14="http://schemas.microsoft.com/office/powerpoint/2010/main" val="3829486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F5CBA-125C-154D-9138-8586F465A825}" type="datetimeFigureOut">
              <a:rPr lang="en-US" smtClean="0"/>
              <a:t>3/26/21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5FDA18-2EF2-1543-B911-DFD13D8322E0}" type="slidenum">
              <a:rPr lang="en-US" smtClean="0"/>
              <a:t>‹#›</a:t>
            </a:fld>
            <a:endParaRPr lang="en-US"/>
          </a:p>
        </p:txBody>
      </p:sp>
    </p:spTree>
    <p:extLst>
      <p:ext uri="{BB962C8B-B14F-4D97-AF65-F5344CB8AC3E}">
        <p14:creationId xmlns:p14="http://schemas.microsoft.com/office/powerpoint/2010/main" val="3553896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DF5CBA-125C-154D-9138-8586F465A825}" type="datetimeFigureOut">
              <a:rPr lang="en-US" smtClean="0"/>
              <a:t>3/26/21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FDA18-2EF2-1543-B911-DFD13D8322E0}" type="slidenum">
              <a:rPr lang="en-US" smtClean="0"/>
              <a:t>‹#›</a:t>
            </a:fld>
            <a:endParaRPr lang="en-US"/>
          </a:p>
        </p:txBody>
      </p:sp>
    </p:spTree>
    <p:extLst>
      <p:ext uri="{BB962C8B-B14F-4D97-AF65-F5344CB8AC3E}">
        <p14:creationId xmlns:p14="http://schemas.microsoft.com/office/powerpoint/2010/main" val="700182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DF5CBA-125C-154D-9138-8586F465A825}" type="datetimeFigureOut">
              <a:rPr lang="en-US" smtClean="0"/>
              <a:t>3/26/21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FDA18-2EF2-1543-B911-DFD13D8322E0}" type="slidenum">
              <a:rPr lang="en-US" smtClean="0"/>
              <a:t>‹#›</a:t>
            </a:fld>
            <a:endParaRPr lang="en-US"/>
          </a:p>
        </p:txBody>
      </p:sp>
    </p:spTree>
    <p:extLst>
      <p:ext uri="{BB962C8B-B14F-4D97-AF65-F5344CB8AC3E}">
        <p14:creationId xmlns:p14="http://schemas.microsoft.com/office/powerpoint/2010/main" val="2593260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F5CBA-125C-154D-9138-8586F465A825}" type="datetimeFigureOut">
              <a:rPr lang="en-US" smtClean="0"/>
              <a:t>3/26/21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FDA18-2EF2-1543-B911-DFD13D8322E0}" type="slidenum">
              <a:rPr lang="en-US" smtClean="0"/>
              <a:t>‹#›</a:t>
            </a:fld>
            <a:endParaRPr lang="en-US"/>
          </a:p>
        </p:txBody>
      </p:sp>
    </p:spTree>
    <p:extLst>
      <p:ext uri="{BB962C8B-B14F-4D97-AF65-F5344CB8AC3E}">
        <p14:creationId xmlns:p14="http://schemas.microsoft.com/office/powerpoint/2010/main" val="3814792544"/>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hyperlink" Target="https://www.dhakatribune.com/feature/kids/2016/07/01/finger-painting"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png"/><Relationship Id="rId18" Type="http://schemas.openxmlformats.org/officeDocument/2006/relationships/image" Target="../media/image14.svg"/><Relationship Id="rId3" Type="http://schemas.openxmlformats.org/officeDocument/2006/relationships/notesSlide" Target="../notesSlides/notesSlide15.xml"/><Relationship Id="rId7" Type="http://schemas.openxmlformats.org/officeDocument/2006/relationships/diagramColors" Target="../diagrams/colors1.xml"/><Relationship Id="rId12" Type="http://schemas.openxmlformats.org/officeDocument/2006/relationships/image" Target="../media/image8.svg"/><Relationship Id="rId17" Type="http://schemas.openxmlformats.org/officeDocument/2006/relationships/image" Target="../media/image13.png"/><Relationship Id="rId2" Type="http://schemas.openxmlformats.org/officeDocument/2006/relationships/slideLayout" Target="../slideLayouts/slideLayout2.xml"/><Relationship Id="rId16" Type="http://schemas.openxmlformats.org/officeDocument/2006/relationships/image" Target="../media/image12.svg"/><Relationship Id="rId20" Type="http://schemas.openxmlformats.org/officeDocument/2006/relationships/image" Target="../media/image16.svg"/><Relationship Id="rId1" Type="http://schemas.openxmlformats.org/officeDocument/2006/relationships/tags" Target="../tags/tag5.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5" Type="http://schemas.openxmlformats.org/officeDocument/2006/relationships/image" Target="../media/image11.png"/><Relationship Id="rId10" Type="http://schemas.openxmlformats.org/officeDocument/2006/relationships/image" Target="../media/image6.svg"/><Relationship Id="rId19" Type="http://schemas.openxmlformats.org/officeDocument/2006/relationships/image" Target="../media/image15.png"/><Relationship Id="rId4" Type="http://schemas.openxmlformats.org/officeDocument/2006/relationships/diagramData" Target="../diagrams/data1.xml"/><Relationship Id="rId9" Type="http://schemas.openxmlformats.org/officeDocument/2006/relationships/image" Target="../media/image5.png"/><Relationship Id="rId14" Type="http://schemas.openxmlformats.org/officeDocument/2006/relationships/image" Target="../media/image1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addadvocate.com/2017/08/09/adhd-advocate-parents-members-iep-tea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769065F-231F-2542-9431-1C0A7A27E2D4}"/>
              </a:ext>
            </a:extLst>
          </p:cNvPr>
          <p:cNvSpPr/>
          <p:nvPr/>
        </p:nvSpPr>
        <p:spPr>
          <a:xfrm>
            <a:off x="0" y="0"/>
            <a:ext cx="12192000" cy="4494179"/>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7" name="Round Diagonal Corner Rectangle 56">
            <a:extLst>
              <a:ext uri="{FF2B5EF4-FFF2-40B4-BE49-F238E27FC236}">
                <a16:creationId xmlns:a16="http://schemas.microsoft.com/office/drawing/2014/main" id="{FBE1AD92-07FC-7C49-B397-3A3585D06152}"/>
              </a:ext>
            </a:extLst>
          </p:cNvPr>
          <p:cNvSpPr/>
          <p:nvPr/>
        </p:nvSpPr>
        <p:spPr>
          <a:xfrm>
            <a:off x="6887183" y="644785"/>
            <a:ext cx="4727643" cy="312954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A picture containing person, stationary, writing implement, object&#10;&#10;Description automatically generated">
            <a:extLst>
              <a:ext uri="{FF2B5EF4-FFF2-40B4-BE49-F238E27FC236}">
                <a16:creationId xmlns:a16="http://schemas.microsoft.com/office/drawing/2014/main" id="{384D79E7-B8EF-224A-9579-54C06DA634B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173059" y="823829"/>
            <a:ext cx="4155889" cy="27714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5" name="TextBox 54">
            <a:extLst>
              <a:ext uri="{FF2B5EF4-FFF2-40B4-BE49-F238E27FC236}">
                <a16:creationId xmlns:a16="http://schemas.microsoft.com/office/drawing/2014/main" id="{A5B516D5-929B-474C-BA0B-5A5CFD9E3283}"/>
              </a:ext>
            </a:extLst>
          </p:cNvPr>
          <p:cNvSpPr txBox="1"/>
          <p:nvPr/>
        </p:nvSpPr>
        <p:spPr>
          <a:xfrm>
            <a:off x="977465" y="845750"/>
            <a:ext cx="5583676" cy="3323987"/>
          </a:xfrm>
          <a:prstGeom prst="rect">
            <a:avLst/>
          </a:prstGeom>
          <a:noFill/>
        </p:spPr>
        <p:txBody>
          <a:bodyPr wrap="square" rtlCol="0">
            <a:spAutoFit/>
          </a:bodyPr>
          <a:lstStyle/>
          <a:p>
            <a:r>
              <a:rPr lang="en-US" sz="7200" dirty="0"/>
              <a:t>Education is </a:t>
            </a:r>
            <a:r>
              <a:rPr lang="en-US" sz="13800" dirty="0">
                <a:ln w="0"/>
                <a:solidFill>
                  <a:schemeClr val="accent1"/>
                </a:solidFill>
                <a:effectLst>
                  <a:outerShdw blurRad="38100" dist="25400" dir="5400000" algn="ctr" rotWithShape="0">
                    <a:srgbClr val="6E747A">
                      <a:alpha val="43000"/>
                    </a:srgbClr>
                  </a:outerShdw>
                </a:effectLst>
              </a:rPr>
              <a:t>Special</a:t>
            </a:r>
            <a:endParaRPr lang="en-US" sz="7200" dirty="0"/>
          </a:p>
        </p:txBody>
      </p:sp>
    </p:spTree>
    <p:custDataLst>
      <p:tags r:id="rId1"/>
    </p:custDataLst>
    <p:extLst>
      <p:ext uri="{BB962C8B-B14F-4D97-AF65-F5344CB8AC3E}">
        <p14:creationId xmlns:p14="http://schemas.microsoft.com/office/powerpoint/2010/main" val="4219642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E180D4A7-C9FB-4DFB-919C-405C955672EB}">
      <p14:showEvtLst xmlns:p14="http://schemas.microsoft.com/office/powerpoint/2010/main">
        <p14:playEvt time="13"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a:extLst>
              <a:ext uri="{FF2B5EF4-FFF2-40B4-BE49-F238E27FC236}">
                <a16:creationId xmlns:a16="http://schemas.microsoft.com/office/drawing/2014/main" id="{A126AA81-F412-1747-8BBD-247A625D13A5}"/>
              </a:ext>
            </a:extLst>
          </p:cNvPr>
          <p:cNvSpPr/>
          <p:nvPr/>
        </p:nvSpPr>
        <p:spPr>
          <a:xfrm>
            <a:off x="288903" y="2256817"/>
            <a:ext cx="11268752" cy="4013410"/>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a:extLst>
              <a:ext uri="{FF2B5EF4-FFF2-40B4-BE49-F238E27FC236}">
                <a16:creationId xmlns:a16="http://schemas.microsoft.com/office/drawing/2014/main" id="{AAE86C5E-E248-9D41-969F-B5E4743807F2}"/>
              </a:ext>
            </a:extLst>
          </p:cNvPr>
          <p:cNvSpPr/>
          <p:nvPr/>
        </p:nvSpPr>
        <p:spPr>
          <a:xfrm>
            <a:off x="372717" y="2309462"/>
            <a:ext cx="11101124" cy="3908120"/>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3C3B3C-90C8-CA48-9C92-5BFDDA4F1F1F}"/>
              </a:ext>
            </a:extLst>
          </p:cNvPr>
          <p:cNvSpPr/>
          <p:nvPr/>
        </p:nvSpPr>
        <p:spPr>
          <a:xfrm>
            <a:off x="0" y="-2256106"/>
            <a:ext cx="12192000" cy="3642237"/>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6327B2-E82C-1F47-820B-2934556AB5B0}"/>
              </a:ext>
            </a:extLst>
          </p:cNvPr>
          <p:cNvSpPr/>
          <p:nvPr/>
        </p:nvSpPr>
        <p:spPr>
          <a:xfrm>
            <a:off x="2760104" y="462801"/>
            <a:ext cx="718453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There are 4 Parts of IDEA</a:t>
            </a:r>
          </a:p>
        </p:txBody>
      </p:sp>
      <p:sp>
        <p:nvSpPr>
          <p:cNvPr id="10" name="TextBox 9">
            <a:extLst>
              <a:ext uri="{FF2B5EF4-FFF2-40B4-BE49-F238E27FC236}">
                <a16:creationId xmlns:a16="http://schemas.microsoft.com/office/drawing/2014/main" id="{B730B01E-5D90-B448-AB80-9A4F7828F2A4}"/>
              </a:ext>
            </a:extLst>
          </p:cNvPr>
          <p:cNvSpPr txBox="1"/>
          <p:nvPr/>
        </p:nvSpPr>
        <p:spPr>
          <a:xfrm>
            <a:off x="861487" y="2546441"/>
            <a:ext cx="10207699" cy="4154984"/>
          </a:xfrm>
          <a:prstGeom prst="rect">
            <a:avLst/>
          </a:prstGeom>
          <a:noFill/>
        </p:spPr>
        <p:txBody>
          <a:bodyPr wrap="square" rtlCol="0">
            <a:spAutoFit/>
          </a:bodyPr>
          <a:lstStyle/>
          <a:p>
            <a:pPr marL="914400" lvl="1" indent="-457200" fontAlgn="base">
              <a:buFont typeface="Arial" panose="020B0604020202020204" pitchFamily="34" charset="0"/>
              <a:buChar char="•"/>
            </a:pPr>
            <a:r>
              <a:rPr lang="en-US" sz="2800" dirty="0">
                <a:solidFill>
                  <a:schemeClr val="bg1"/>
                </a:solidFill>
              </a:rPr>
              <a:t>Describes national activities to improve the education of children with disabilities </a:t>
            </a:r>
          </a:p>
          <a:p>
            <a:pPr marL="914400" lvl="1" indent="-457200" fontAlgn="base">
              <a:buFont typeface="Arial" panose="020B0604020202020204" pitchFamily="34" charset="0"/>
              <a:buChar char="•"/>
            </a:pPr>
            <a:r>
              <a:rPr lang="en-US" sz="2800" dirty="0">
                <a:solidFill>
                  <a:schemeClr val="bg1"/>
                </a:solidFill>
              </a:rPr>
              <a:t>Includes grants to improve the education and transitional services provided to students with disabilities</a:t>
            </a:r>
          </a:p>
          <a:p>
            <a:pPr marL="914400" lvl="1" indent="-457200" fontAlgn="base">
              <a:buFont typeface="Arial" panose="020B0604020202020204" pitchFamily="34" charset="0"/>
              <a:buChar char="•"/>
            </a:pPr>
            <a:r>
              <a:rPr lang="en-US" sz="2800" dirty="0">
                <a:solidFill>
                  <a:schemeClr val="bg1"/>
                </a:solidFill>
              </a:rPr>
              <a:t>Provides resources to support programs, projects and activities </a:t>
            </a:r>
            <a:r>
              <a:rPr lang="en-US" sz="2800" dirty="0">
                <a:solidFill>
                  <a:srgbClr val="FF0000"/>
                </a:solidFill>
              </a:rPr>
              <a:t>which contribute positive results for children with disabilities</a:t>
            </a:r>
          </a:p>
          <a:p>
            <a:pPr marL="914400" lvl="1" indent="-457200" fontAlgn="base">
              <a:buFont typeface="Arial" panose="020B0604020202020204" pitchFamily="34" charset="0"/>
              <a:buChar char="•"/>
            </a:pPr>
            <a:endParaRPr lang="en-US" sz="3200" dirty="0">
              <a:solidFill>
                <a:schemeClr val="bg1"/>
              </a:solidFill>
            </a:endParaRPr>
          </a:p>
          <a:p>
            <a:pPr marL="914400" lvl="1" indent="-457200" fontAlgn="base">
              <a:buFont typeface="Arial" panose="020B0604020202020204" pitchFamily="34" charset="0"/>
              <a:buChar char="•"/>
            </a:pPr>
            <a:endParaRPr lang="en-US" sz="3200" dirty="0">
              <a:solidFill>
                <a:schemeClr val="bg1"/>
              </a:solidFill>
            </a:endParaRPr>
          </a:p>
          <a:p>
            <a:pPr marL="914400" lvl="1" indent="-457200" fontAlgn="base">
              <a:buFont typeface="Arial" panose="020B0604020202020204" pitchFamily="34" charset="0"/>
              <a:buChar char="•"/>
            </a:pPr>
            <a:endParaRPr lang="en-US" sz="3200" dirty="0">
              <a:solidFill>
                <a:schemeClr val="bg1"/>
              </a:solidFill>
            </a:endParaRPr>
          </a:p>
        </p:txBody>
      </p:sp>
      <p:sp>
        <p:nvSpPr>
          <p:cNvPr id="5" name="Rectangle 4">
            <a:extLst>
              <a:ext uri="{FF2B5EF4-FFF2-40B4-BE49-F238E27FC236}">
                <a16:creationId xmlns:a16="http://schemas.microsoft.com/office/drawing/2014/main" id="{2B7DAFBF-3AE5-7541-ABDB-E6B0C18BE8CA}"/>
              </a:ext>
            </a:extLst>
          </p:cNvPr>
          <p:cNvSpPr/>
          <p:nvPr/>
        </p:nvSpPr>
        <p:spPr>
          <a:xfrm>
            <a:off x="1630180" y="1386131"/>
            <a:ext cx="1917064" cy="923330"/>
          </a:xfrm>
          <a:prstGeom prst="rect">
            <a:avLst/>
          </a:prstGeom>
          <a:noFill/>
        </p:spPr>
        <p:txBody>
          <a:bodyPr wrap="none" lIns="91440" tIns="45720" rIns="91440" bIns="45720">
            <a:spAutoFit/>
          </a:bodyPr>
          <a:lstStyle/>
          <a:p>
            <a:pPr algn="ctr"/>
            <a:r>
              <a:rPr lang="en-US" sz="5400" b="0" cap="none" spc="0" dirty="0">
                <a:ln w="0"/>
                <a:solidFill>
                  <a:schemeClr val="accent5"/>
                </a:solidFill>
                <a:effectLst>
                  <a:outerShdw blurRad="38100" dist="25400" dir="5400000" algn="ctr" rotWithShape="0">
                    <a:srgbClr val="6E747A">
                      <a:alpha val="43000"/>
                    </a:srgbClr>
                  </a:outerShdw>
                </a:effectLst>
              </a:rPr>
              <a:t>Part D</a:t>
            </a:r>
          </a:p>
        </p:txBody>
      </p:sp>
      <p:sp>
        <p:nvSpPr>
          <p:cNvPr id="2" name="Rectangle 1">
            <a:extLst>
              <a:ext uri="{FF2B5EF4-FFF2-40B4-BE49-F238E27FC236}">
                <a16:creationId xmlns:a16="http://schemas.microsoft.com/office/drawing/2014/main" id="{8CE742EB-5615-244A-BDAE-5B7816959394}"/>
              </a:ext>
            </a:extLst>
          </p:cNvPr>
          <p:cNvSpPr/>
          <p:nvPr/>
        </p:nvSpPr>
        <p:spPr>
          <a:xfrm>
            <a:off x="2439175" y="5287203"/>
            <a:ext cx="6824307" cy="369332"/>
          </a:xfrm>
          <a:prstGeom prst="rect">
            <a:avLst/>
          </a:prstGeom>
        </p:spPr>
        <p:txBody>
          <a:bodyPr wrap="square">
            <a:spAutoFit/>
          </a:bodyPr>
          <a:lstStyle/>
          <a:p>
            <a:r>
              <a:rPr lang="en-US" i="1" dirty="0">
                <a:solidFill>
                  <a:schemeClr val="bg1"/>
                </a:solidFill>
              </a:rPr>
              <a:t>*Maine Parent Federation receives part of its funding through part D</a:t>
            </a:r>
            <a:endParaRPr lang="en-US" dirty="0">
              <a:solidFill>
                <a:schemeClr val="bg1"/>
              </a:solidFill>
            </a:endParaRPr>
          </a:p>
        </p:txBody>
      </p:sp>
    </p:spTree>
    <p:extLst>
      <p:ext uri="{BB962C8B-B14F-4D97-AF65-F5344CB8AC3E}">
        <p14:creationId xmlns:p14="http://schemas.microsoft.com/office/powerpoint/2010/main" val="886833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78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69D221-9BAD-C041-BE1D-83263FA8DE84}"/>
              </a:ext>
            </a:extLst>
          </p:cNvPr>
          <p:cNvSpPr/>
          <p:nvPr/>
        </p:nvSpPr>
        <p:spPr>
          <a:xfrm>
            <a:off x="656146" y="2351237"/>
            <a:ext cx="10879707" cy="2800767"/>
          </a:xfrm>
          <a:prstGeom prst="rect">
            <a:avLst/>
          </a:prstGeom>
          <a:noFill/>
        </p:spPr>
        <p:txBody>
          <a:bodyPr wrap="square" lIns="91440" tIns="45720" rIns="91440" bIns="45720">
            <a:spAutoFit/>
          </a:bodyPr>
          <a:lstStyle/>
          <a:p>
            <a:pPr algn="ctr"/>
            <a:r>
              <a:rPr lang="en-US" sz="4400" b="0" i="1" cap="none" spc="0" dirty="0">
                <a:ln w="0"/>
                <a:solidFill>
                  <a:schemeClr val="tx1"/>
                </a:solidFill>
                <a:effectLst>
                  <a:outerShdw blurRad="38100" dist="19050" dir="2700000" algn="tl" rotWithShape="0">
                    <a:schemeClr val="dk1">
                      <a:alpha val="40000"/>
                    </a:schemeClr>
                  </a:outerShdw>
                </a:effectLst>
              </a:rPr>
              <a:t>“Special Education is specially designed instruction (SDI), provided at no cost to the parents, to meet the unique needs of a child with a disability.”</a:t>
            </a:r>
          </a:p>
        </p:txBody>
      </p:sp>
      <p:pic>
        <p:nvPicPr>
          <p:cNvPr id="10" name="Picture 9">
            <a:extLst>
              <a:ext uri="{FF2B5EF4-FFF2-40B4-BE49-F238E27FC236}">
                <a16:creationId xmlns:a16="http://schemas.microsoft.com/office/drawing/2014/main" id="{1D586C87-9730-084B-90A5-C8D070678B13}"/>
              </a:ext>
            </a:extLst>
          </p:cNvPr>
          <p:cNvPicPr>
            <a:picLocks noChangeAspect="1"/>
          </p:cNvPicPr>
          <p:nvPr/>
        </p:nvPicPr>
        <p:blipFill>
          <a:blip r:embed="rId3"/>
          <a:stretch>
            <a:fillRect/>
          </a:stretch>
        </p:blipFill>
        <p:spPr>
          <a:xfrm>
            <a:off x="906758" y="563588"/>
            <a:ext cx="7655092" cy="956886"/>
          </a:xfrm>
          <a:prstGeom prst="rect">
            <a:avLst/>
          </a:prstGeom>
        </p:spPr>
      </p:pic>
      <p:cxnSp>
        <p:nvCxnSpPr>
          <p:cNvPr id="12" name="Straight Connector 11">
            <a:extLst>
              <a:ext uri="{FF2B5EF4-FFF2-40B4-BE49-F238E27FC236}">
                <a16:creationId xmlns:a16="http://schemas.microsoft.com/office/drawing/2014/main" id="{44730C2C-B71E-7045-9058-5036E9BF510D}"/>
              </a:ext>
            </a:extLst>
          </p:cNvPr>
          <p:cNvCxnSpPr/>
          <p:nvPr/>
        </p:nvCxnSpPr>
        <p:spPr>
          <a:xfrm>
            <a:off x="761420" y="5330757"/>
            <a:ext cx="10669157" cy="0"/>
          </a:xfrm>
          <a:prstGeom prst="line">
            <a:avLst/>
          </a:prstGeom>
          <a:ln w="158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960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a:extLst>
              <a:ext uri="{FF2B5EF4-FFF2-40B4-BE49-F238E27FC236}">
                <a16:creationId xmlns:a16="http://schemas.microsoft.com/office/drawing/2014/main" id="{ED6F50D4-FBE6-0A4C-BE6C-961E84BE7E8E}"/>
              </a:ext>
            </a:extLst>
          </p:cNvPr>
          <p:cNvSpPr/>
          <p:nvPr/>
        </p:nvSpPr>
        <p:spPr>
          <a:xfrm>
            <a:off x="486060" y="1335712"/>
            <a:ext cx="10895302" cy="4486975"/>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07AF0C5-53AF-C34F-AB42-FBCF49B541E6}"/>
              </a:ext>
            </a:extLst>
          </p:cNvPr>
          <p:cNvSpPr/>
          <p:nvPr/>
        </p:nvSpPr>
        <p:spPr>
          <a:xfrm>
            <a:off x="640138" y="1035313"/>
            <a:ext cx="10741224" cy="5355312"/>
          </a:xfrm>
          <a:prstGeom prst="rect">
            <a:avLst/>
          </a:prstGeom>
          <a:noFill/>
        </p:spPr>
        <p:txBody>
          <a:bodyPr wrap="square" lIns="91440" tIns="45720" rIns="91440" bIns="45720">
            <a:spAutoFit/>
          </a:bodyPr>
          <a:lstStyle/>
          <a:p>
            <a:endParaRPr lang="en-US" sz="3200" dirty="0">
              <a:ln w="0"/>
              <a:solidFill>
                <a:schemeClr val="bg1"/>
              </a:solidFill>
            </a:endParaRPr>
          </a:p>
          <a:p>
            <a:pPr marL="457200" indent="-457200">
              <a:buFont typeface="Arial" panose="020B0604020202020204" pitchFamily="34" charset="0"/>
              <a:buChar char="•"/>
            </a:pPr>
            <a:r>
              <a:rPr lang="en-US" sz="3200" dirty="0">
                <a:ln w="0"/>
                <a:solidFill>
                  <a:schemeClr val="bg1"/>
                </a:solidFill>
              </a:rPr>
              <a:t>Access to specially designed </a:t>
            </a:r>
            <a:r>
              <a:rPr lang="en-US" sz="3200" b="0" cap="none" spc="0" dirty="0">
                <a:ln w="0"/>
                <a:solidFill>
                  <a:schemeClr val="bg1"/>
                </a:solidFill>
              </a:rPr>
              <a:t>instruction </a:t>
            </a:r>
            <a:r>
              <a:rPr lang="en-US" sz="3200" dirty="0">
                <a:ln w="0"/>
                <a:solidFill>
                  <a:schemeClr val="bg1"/>
                </a:solidFill>
              </a:rPr>
              <a:t>conducted within all school classrooms</a:t>
            </a:r>
          </a:p>
          <a:p>
            <a:pPr marL="914400" lvl="1" indent="-457200">
              <a:buFont typeface="Arial" panose="020B0604020202020204" pitchFamily="34" charset="0"/>
              <a:buChar char="•"/>
            </a:pPr>
            <a:r>
              <a:rPr lang="en-US" sz="3200" i="1" dirty="0">
                <a:ln w="0"/>
                <a:solidFill>
                  <a:schemeClr val="bg1"/>
                </a:solidFill>
              </a:rPr>
              <a:t>including unified arts, such as physical education, music and art</a:t>
            </a:r>
          </a:p>
          <a:p>
            <a:pPr marL="457200" indent="-457200">
              <a:buFont typeface="Arial" panose="020B0604020202020204" pitchFamily="34" charset="0"/>
              <a:buChar char="•"/>
            </a:pPr>
            <a:r>
              <a:rPr lang="en-US" sz="3200" dirty="0">
                <a:ln w="0"/>
                <a:solidFill>
                  <a:schemeClr val="bg1"/>
                </a:solidFill>
              </a:rPr>
              <a:t>When determined appropriate by an IEP team, access to specially designed instruction received at home, or other places like hospitals</a:t>
            </a:r>
          </a:p>
          <a:p>
            <a:pPr marL="457200" indent="-457200">
              <a:buFont typeface="Arial" panose="020B0604020202020204" pitchFamily="34" charset="0"/>
              <a:buChar char="•"/>
            </a:pPr>
            <a:r>
              <a:rPr lang="en-US" sz="3200" dirty="0">
                <a:ln w="0"/>
                <a:solidFill>
                  <a:schemeClr val="bg1"/>
                </a:solidFill>
              </a:rPr>
              <a:t>Services &amp; accommodations </a:t>
            </a:r>
          </a:p>
          <a:p>
            <a:pPr algn="ctr"/>
            <a:endParaRPr lang="en-US" sz="5400" dirty="0">
              <a:ln w="0"/>
              <a:solidFill>
                <a:schemeClr val="bg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CD3C75AA-7FA7-4C55-A677-04BC2E39A501}"/>
              </a:ext>
            </a:extLst>
          </p:cNvPr>
          <p:cNvSpPr txBox="1"/>
          <p:nvPr/>
        </p:nvSpPr>
        <p:spPr>
          <a:xfrm>
            <a:off x="3278623" y="388982"/>
            <a:ext cx="5464254" cy="646331"/>
          </a:xfrm>
          <a:prstGeom prst="rect">
            <a:avLst/>
          </a:prstGeom>
          <a:noFill/>
        </p:spPr>
        <p:txBody>
          <a:bodyPr wrap="square" rtlCol="0">
            <a:spAutoFit/>
          </a:bodyPr>
          <a:lstStyle/>
          <a:p>
            <a:r>
              <a:rPr lang="en-US" sz="3600" b="1" dirty="0"/>
              <a:t>What does </a:t>
            </a:r>
            <a:r>
              <a:rPr lang="en-US" sz="3600" b="1" dirty="0">
                <a:solidFill>
                  <a:schemeClr val="accent1"/>
                </a:solidFill>
              </a:rPr>
              <a:t>F.A.P.E. </a:t>
            </a:r>
            <a:r>
              <a:rPr lang="en-US" sz="3600" b="1" dirty="0"/>
              <a:t>include?</a:t>
            </a:r>
          </a:p>
        </p:txBody>
      </p:sp>
    </p:spTree>
    <p:extLst>
      <p:ext uri="{BB962C8B-B14F-4D97-AF65-F5344CB8AC3E}">
        <p14:creationId xmlns:p14="http://schemas.microsoft.com/office/powerpoint/2010/main" val="2965150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7C79DC8-1767-A647-B9E9-4D09812CA183}"/>
              </a:ext>
            </a:extLst>
          </p:cNvPr>
          <p:cNvSpPr txBox="1">
            <a:spLocks/>
          </p:cNvSpPr>
          <p:nvPr/>
        </p:nvSpPr>
        <p:spPr>
          <a:xfrm>
            <a:off x="2315790" y="2475132"/>
            <a:ext cx="7829694" cy="25898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4000" dirty="0">
                <a:latin typeface="+mn-lt"/>
              </a:rPr>
              <a:t>Speech Therapy</a:t>
            </a:r>
          </a:p>
          <a:p>
            <a:pPr marL="571500" indent="-571500">
              <a:buFont typeface="Arial" panose="020B0604020202020204" pitchFamily="34" charset="0"/>
              <a:buChar char="•"/>
            </a:pPr>
            <a:r>
              <a:rPr lang="en-US" sz="4000" dirty="0">
                <a:latin typeface="+mn-lt"/>
              </a:rPr>
              <a:t>Occupational Therapy</a:t>
            </a:r>
          </a:p>
          <a:p>
            <a:pPr marL="571500" indent="-571500">
              <a:buFont typeface="Arial" panose="020B0604020202020204" pitchFamily="34" charset="0"/>
              <a:buChar char="•"/>
            </a:pPr>
            <a:r>
              <a:rPr lang="en-US" sz="4000" dirty="0">
                <a:latin typeface="+mn-lt"/>
              </a:rPr>
              <a:t>Physical Therapy</a:t>
            </a:r>
          </a:p>
          <a:p>
            <a:pPr marL="571500" indent="-571500">
              <a:buFont typeface="Arial" panose="020B0604020202020204" pitchFamily="34" charset="0"/>
              <a:buChar char="•"/>
            </a:pPr>
            <a:r>
              <a:rPr lang="en-US" sz="4000" dirty="0">
                <a:latin typeface="+mn-lt"/>
              </a:rPr>
              <a:t>Consultation from Specialists</a:t>
            </a:r>
          </a:p>
          <a:p>
            <a:pPr marL="571500" indent="-571500">
              <a:buFont typeface="Arial" panose="020B0604020202020204" pitchFamily="34" charset="0"/>
              <a:buChar char="•"/>
            </a:pPr>
            <a:r>
              <a:rPr lang="en-US" sz="4000" dirty="0">
                <a:latin typeface="+mn-lt"/>
              </a:rPr>
              <a:t>Counseling Services</a:t>
            </a:r>
          </a:p>
          <a:p>
            <a:pPr marL="571500" indent="-571500">
              <a:buFont typeface="Arial" panose="020B0604020202020204" pitchFamily="34" charset="0"/>
              <a:buChar char="•"/>
            </a:pPr>
            <a:r>
              <a:rPr lang="en-US" sz="4000" dirty="0">
                <a:latin typeface="+mn-lt"/>
              </a:rPr>
              <a:t>Extended School Year (ESY)</a:t>
            </a:r>
          </a:p>
        </p:txBody>
      </p:sp>
      <p:sp>
        <p:nvSpPr>
          <p:cNvPr id="10" name="Parallelogram 9">
            <a:extLst>
              <a:ext uri="{FF2B5EF4-FFF2-40B4-BE49-F238E27FC236}">
                <a16:creationId xmlns:a16="http://schemas.microsoft.com/office/drawing/2014/main" id="{FF9F259F-F391-6B43-902E-95FF4CC7C40B}"/>
              </a:ext>
            </a:extLst>
          </p:cNvPr>
          <p:cNvSpPr/>
          <p:nvPr/>
        </p:nvSpPr>
        <p:spPr>
          <a:xfrm>
            <a:off x="2046513" y="1011264"/>
            <a:ext cx="8098971" cy="781739"/>
          </a:xfrm>
          <a:prstGeom prst="parallelogram">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Examples of Services</a:t>
            </a:r>
          </a:p>
        </p:txBody>
      </p:sp>
    </p:spTree>
    <p:custDataLst>
      <p:tags r:id="rId1"/>
    </p:custDataLst>
    <p:extLst>
      <p:ext uri="{BB962C8B-B14F-4D97-AF65-F5344CB8AC3E}">
        <p14:creationId xmlns:p14="http://schemas.microsoft.com/office/powerpoint/2010/main" val="706844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119C6A-D4FE-4516-AF4E-52D5219C20C2}"/>
              </a:ext>
            </a:extLst>
          </p:cNvPr>
          <p:cNvSpPr>
            <a:spLocks noGrp="1"/>
          </p:cNvSpPr>
          <p:nvPr>
            <p:ph idx="1"/>
          </p:nvPr>
        </p:nvSpPr>
        <p:spPr>
          <a:xfrm>
            <a:off x="1871416" y="2074222"/>
            <a:ext cx="9548856" cy="4224978"/>
          </a:xfrm>
        </p:spPr>
        <p:txBody>
          <a:bodyPr>
            <a:noAutofit/>
          </a:bodyPr>
          <a:lstStyle/>
          <a:p>
            <a:r>
              <a:rPr lang="en-US" sz="4000" dirty="0"/>
              <a:t>Extra time for all school work, including standardized tests</a:t>
            </a:r>
          </a:p>
          <a:p>
            <a:r>
              <a:rPr lang="en-US" sz="4000" dirty="0"/>
              <a:t>Planned motor breaks throughout the day</a:t>
            </a:r>
          </a:p>
          <a:p>
            <a:r>
              <a:rPr lang="en-US" sz="4000" dirty="0"/>
              <a:t>Preferential or flexible seating</a:t>
            </a:r>
          </a:p>
          <a:p>
            <a:r>
              <a:rPr lang="en-US" sz="4000" dirty="0"/>
              <a:t>Taking tests verbally, rather than written</a:t>
            </a:r>
          </a:p>
          <a:p>
            <a:r>
              <a:rPr lang="en-US" sz="4000" dirty="0"/>
              <a:t>Para-professional support</a:t>
            </a:r>
          </a:p>
          <a:p>
            <a:pPr marL="0" indent="0">
              <a:buNone/>
            </a:pPr>
            <a:endParaRPr lang="en-US" sz="4000" dirty="0"/>
          </a:p>
          <a:p>
            <a:endParaRPr lang="en-US" sz="4000" dirty="0"/>
          </a:p>
          <a:p>
            <a:endParaRPr lang="en-US" sz="4000" dirty="0"/>
          </a:p>
        </p:txBody>
      </p:sp>
      <p:sp>
        <p:nvSpPr>
          <p:cNvPr id="8" name="Parallelogram 7">
            <a:extLst>
              <a:ext uri="{FF2B5EF4-FFF2-40B4-BE49-F238E27FC236}">
                <a16:creationId xmlns:a16="http://schemas.microsoft.com/office/drawing/2014/main" id="{3EA91659-8984-4D4F-8BD2-E819A00809C4}"/>
              </a:ext>
            </a:extLst>
          </p:cNvPr>
          <p:cNvSpPr/>
          <p:nvPr/>
        </p:nvSpPr>
        <p:spPr>
          <a:xfrm>
            <a:off x="2046514" y="906118"/>
            <a:ext cx="8098971" cy="781739"/>
          </a:xfrm>
          <a:prstGeom prst="parallelogram">
            <a:avLst/>
          </a:prstGeom>
          <a:solidFill>
            <a:schemeClr val="accent4">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Examples of Accommodations</a:t>
            </a:r>
          </a:p>
        </p:txBody>
      </p:sp>
    </p:spTree>
    <p:extLst>
      <p:ext uri="{BB962C8B-B14F-4D97-AF65-F5344CB8AC3E}">
        <p14:creationId xmlns:p14="http://schemas.microsoft.com/office/powerpoint/2010/main" val="4002865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E18A5AB-5441-044B-A62D-BC1D1C06C8A0}"/>
              </a:ext>
            </a:extLst>
          </p:cNvPr>
          <p:cNvGraphicFramePr/>
          <p:nvPr>
            <p:extLst>
              <p:ext uri="{D42A27DB-BD31-4B8C-83A1-F6EECF244321}">
                <p14:modId xmlns:p14="http://schemas.microsoft.com/office/powerpoint/2010/main" val="2857739835"/>
              </p:ext>
            </p:extLst>
          </p:nvPr>
        </p:nvGraphicFramePr>
        <p:xfrm>
          <a:off x="933855" y="1622385"/>
          <a:ext cx="10642059" cy="4709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Parallelogram 9">
            <a:extLst>
              <a:ext uri="{FF2B5EF4-FFF2-40B4-BE49-F238E27FC236}">
                <a16:creationId xmlns:a16="http://schemas.microsoft.com/office/drawing/2014/main" id="{4C804FD6-E1AA-4F43-8807-00E4C213723A}"/>
              </a:ext>
            </a:extLst>
          </p:cNvPr>
          <p:cNvSpPr/>
          <p:nvPr/>
        </p:nvSpPr>
        <p:spPr>
          <a:xfrm>
            <a:off x="1623129" y="525677"/>
            <a:ext cx="8945742" cy="781739"/>
          </a:xfrm>
          <a:prstGeom prst="parallelogram">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SPED can also include instruction for</a:t>
            </a:r>
          </a:p>
        </p:txBody>
      </p:sp>
      <p:pic>
        <p:nvPicPr>
          <p:cNvPr id="7" name="Graphic 6" descr="Brain in head">
            <a:extLst>
              <a:ext uri="{FF2B5EF4-FFF2-40B4-BE49-F238E27FC236}">
                <a16:creationId xmlns:a16="http://schemas.microsoft.com/office/drawing/2014/main" id="{1A3B912C-0615-CC48-8810-461E6F1100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70588" y="1659963"/>
            <a:ext cx="669878" cy="669878"/>
          </a:xfrm>
          <a:prstGeom prst="rect">
            <a:avLst/>
          </a:prstGeom>
        </p:spPr>
      </p:pic>
      <p:pic>
        <p:nvPicPr>
          <p:cNvPr id="12" name="Graphic 11" descr="Group success">
            <a:extLst>
              <a:ext uri="{FF2B5EF4-FFF2-40B4-BE49-F238E27FC236}">
                <a16:creationId xmlns:a16="http://schemas.microsoft.com/office/drawing/2014/main" id="{390634EC-7C03-E64E-BCEF-F440B4550CE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20698" y="3320108"/>
            <a:ext cx="563539" cy="563539"/>
          </a:xfrm>
          <a:prstGeom prst="rect">
            <a:avLst/>
          </a:prstGeom>
        </p:spPr>
      </p:pic>
      <p:pic>
        <p:nvPicPr>
          <p:cNvPr id="14" name="Graphic 13" descr="Man">
            <a:extLst>
              <a:ext uri="{FF2B5EF4-FFF2-40B4-BE49-F238E27FC236}">
                <a16:creationId xmlns:a16="http://schemas.microsoft.com/office/drawing/2014/main" id="{5BBF2846-826C-404E-B5E7-7F179D4CCC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59378" y="4090204"/>
            <a:ext cx="669879" cy="669879"/>
          </a:xfrm>
          <a:prstGeom prst="rect">
            <a:avLst/>
          </a:prstGeom>
        </p:spPr>
      </p:pic>
      <p:pic>
        <p:nvPicPr>
          <p:cNvPr id="18" name="Graphic 17" descr="Briefcase">
            <a:extLst>
              <a:ext uri="{FF2B5EF4-FFF2-40B4-BE49-F238E27FC236}">
                <a16:creationId xmlns:a16="http://schemas.microsoft.com/office/drawing/2014/main" id="{0DB26B64-BF62-F542-B7BA-20A8ACD4E8A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591880" y="5682129"/>
            <a:ext cx="604877" cy="604877"/>
          </a:xfrm>
          <a:prstGeom prst="rect">
            <a:avLst/>
          </a:prstGeom>
        </p:spPr>
      </p:pic>
      <p:pic>
        <p:nvPicPr>
          <p:cNvPr id="20" name="Graphic 19" descr="Customer review">
            <a:extLst>
              <a:ext uri="{FF2B5EF4-FFF2-40B4-BE49-F238E27FC236}">
                <a16:creationId xmlns:a16="http://schemas.microsoft.com/office/drawing/2014/main" id="{A9F35761-1771-0E4D-B521-112B6FFDD83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13849" y="4917568"/>
            <a:ext cx="560938" cy="560938"/>
          </a:xfrm>
          <a:prstGeom prst="rect">
            <a:avLst/>
          </a:prstGeom>
        </p:spPr>
      </p:pic>
      <p:pic>
        <p:nvPicPr>
          <p:cNvPr id="3" name="Graphic 2" descr="Person with idea">
            <a:extLst>
              <a:ext uri="{FF2B5EF4-FFF2-40B4-BE49-F238E27FC236}">
                <a16:creationId xmlns:a16="http://schemas.microsoft.com/office/drawing/2014/main" id="{6E6EC073-DDF1-384A-94B5-DAC439B7DE7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611248" y="2465157"/>
            <a:ext cx="563539" cy="563539"/>
          </a:xfrm>
          <a:prstGeom prst="rect">
            <a:avLst/>
          </a:prstGeom>
        </p:spPr>
      </p:pic>
    </p:spTree>
    <p:custDataLst>
      <p:tags r:id="rId1"/>
    </p:custDataLst>
    <p:extLst>
      <p:ext uri="{BB962C8B-B14F-4D97-AF65-F5344CB8AC3E}">
        <p14:creationId xmlns:p14="http://schemas.microsoft.com/office/powerpoint/2010/main" val="1140946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graphicEl>
                                              <a:dgm id="{AC5874DB-E189-974F-BAFC-91854B966D76}"/>
                                            </p:graphicEl>
                                          </p:spTgt>
                                        </p:tgtEl>
                                      </p:cBhvr>
                                    </p:animEffect>
                                    <p:animScale>
                                      <p:cBhvr>
                                        <p:cTn id="7" dur="250" autoRev="1" fill="hold"/>
                                        <p:tgtEl>
                                          <p:spTgt spid="11">
                                            <p:graphicEl>
                                              <a:dgm id="{AC5874DB-E189-974F-BAFC-91854B966D76}"/>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
                                            <p:graphicEl>
                                              <a:dgm id="{22332F7E-AB70-7144-852A-43F10AAC5FE1}"/>
                                            </p:graphicEl>
                                          </p:spTgt>
                                        </p:tgtEl>
                                      </p:cBhvr>
                                    </p:animEffect>
                                    <p:animScale>
                                      <p:cBhvr>
                                        <p:cTn id="10" dur="250" autoRev="1" fill="hold"/>
                                        <p:tgtEl>
                                          <p:spTgt spid="11">
                                            <p:graphicEl>
                                              <a:dgm id="{22332F7E-AB70-7144-852A-43F10AAC5FE1}"/>
                                            </p:graphic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1">
                                            <p:graphicEl>
                                              <a:dgm id="{1B8660A4-4B8B-264E-9270-7F6E7C62D7BE}"/>
                                            </p:graphicEl>
                                          </p:spTgt>
                                        </p:tgtEl>
                                      </p:cBhvr>
                                    </p:animEffect>
                                    <p:animScale>
                                      <p:cBhvr>
                                        <p:cTn id="15" dur="250" autoRev="1" fill="hold"/>
                                        <p:tgtEl>
                                          <p:spTgt spid="11">
                                            <p:graphicEl>
                                              <a:dgm id="{1B8660A4-4B8B-264E-9270-7F6E7C62D7BE}"/>
                                            </p:graphicEl>
                                          </p:spTgt>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11">
                                            <p:graphicEl>
                                              <a:dgm id="{F677FB4D-44A2-0B4A-90D7-BE4A6E16277E}"/>
                                            </p:graphicEl>
                                          </p:spTgt>
                                        </p:tgtEl>
                                      </p:cBhvr>
                                    </p:animEffect>
                                    <p:animScale>
                                      <p:cBhvr>
                                        <p:cTn id="18" dur="250" autoRev="1" fill="hold"/>
                                        <p:tgtEl>
                                          <p:spTgt spid="11">
                                            <p:graphicEl>
                                              <a:dgm id="{F677FB4D-44A2-0B4A-90D7-BE4A6E16277E}"/>
                                            </p:graphic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1">
                                            <p:graphicEl>
                                              <a:dgm id="{E915CA2C-00A2-6C45-8153-BFEE084C8697}"/>
                                            </p:graphicEl>
                                          </p:spTgt>
                                        </p:tgtEl>
                                      </p:cBhvr>
                                    </p:animEffect>
                                    <p:animScale>
                                      <p:cBhvr>
                                        <p:cTn id="23" dur="250" autoRev="1" fill="hold"/>
                                        <p:tgtEl>
                                          <p:spTgt spid="11">
                                            <p:graphicEl>
                                              <a:dgm id="{E915CA2C-00A2-6C45-8153-BFEE084C8697}"/>
                                            </p:graphicEl>
                                          </p:spTgt>
                                        </p:tgtEl>
                                      </p:cBhvr>
                                      <p:by x="105000" y="105000"/>
                                    </p:animScale>
                                  </p:childTnLst>
                                </p:cTn>
                              </p:par>
                              <p:par>
                                <p:cTn id="24" presetID="26" presetClass="emph" presetSubtype="0" fill="hold" grpId="0" nodeType="withEffect">
                                  <p:stCondLst>
                                    <p:cond delay="0"/>
                                  </p:stCondLst>
                                  <p:childTnLst>
                                    <p:animEffect transition="out" filter="fade">
                                      <p:cBhvr>
                                        <p:cTn id="25" dur="500" tmFilter="0, 0; .2, .5; .8, .5; 1, 0"/>
                                        <p:tgtEl>
                                          <p:spTgt spid="11">
                                            <p:graphicEl>
                                              <a:dgm id="{2C64AC9E-5FE5-5142-AF00-6460652F8E54}"/>
                                            </p:graphicEl>
                                          </p:spTgt>
                                        </p:tgtEl>
                                      </p:cBhvr>
                                    </p:animEffect>
                                    <p:animScale>
                                      <p:cBhvr>
                                        <p:cTn id="26" dur="250" autoRev="1" fill="hold"/>
                                        <p:tgtEl>
                                          <p:spTgt spid="11">
                                            <p:graphicEl>
                                              <a:dgm id="{2C64AC9E-5FE5-5142-AF00-6460652F8E54}"/>
                                            </p:graphicEl>
                                          </p:spTgt>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11">
                                            <p:graphicEl>
                                              <a:dgm id="{05A61EE6-7CD9-004D-9485-173DC35EEE32}"/>
                                            </p:graphicEl>
                                          </p:spTgt>
                                        </p:tgtEl>
                                      </p:cBhvr>
                                    </p:animEffect>
                                    <p:animScale>
                                      <p:cBhvr>
                                        <p:cTn id="31" dur="250" autoRev="1" fill="hold"/>
                                        <p:tgtEl>
                                          <p:spTgt spid="11">
                                            <p:graphicEl>
                                              <a:dgm id="{05A61EE6-7CD9-004D-9485-173DC35EEE32}"/>
                                            </p:graphicEl>
                                          </p:spTgt>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11">
                                            <p:graphicEl>
                                              <a:dgm id="{ED966BEA-DF9C-9949-B880-C479E64C2153}"/>
                                            </p:graphicEl>
                                          </p:spTgt>
                                        </p:tgtEl>
                                      </p:cBhvr>
                                    </p:animEffect>
                                    <p:animScale>
                                      <p:cBhvr>
                                        <p:cTn id="34" dur="250" autoRev="1" fill="hold"/>
                                        <p:tgtEl>
                                          <p:spTgt spid="11">
                                            <p:graphicEl>
                                              <a:dgm id="{ED966BEA-DF9C-9949-B880-C479E64C2153}"/>
                                            </p:graphic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11">
                                            <p:graphicEl>
                                              <a:dgm id="{1ABF8E2E-F5D1-144F-BCC5-CCC30441389F}"/>
                                            </p:graphicEl>
                                          </p:spTgt>
                                        </p:tgtEl>
                                      </p:cBhvr>
                                    </p:animEffect>
                                    <p:animScale>
                                      <p:cBhvr>
                                        <p:cTn id="39" dur="250" autoRev="1" fill="hold"/>
                                        <p:tgtEl>
                                          <p:spTgt spid="11">
                                            <p:graphicEl>
                                              <a:dgm id="{1ABF8E2E-F5D1-144F-BCC5-CCC30441389F}"/>
                                            </p:graphicEl>
                                          </p:spTgt>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11">
                                            <p:graphicEl>
                                              <a:dgm id="{D60780C9-C06E-9B4E-9F5E-E03BC7B53C48}"/>
                                            </p:graphicEl>
                                          </p:spTgt>
                                        </p:tgtEl>
                                      </p:cBhvr>
                                    </p:animEffect>
                                    <p:animScale>
                                      <p:cBhvr>
                                        <p:cTn id="42" dur="250" autoRev="1" fill="hold"/>
                                        <p:tgtEl>
                                          <p:spTgt spid="11">
                                            <p:graphicEl>
                                              <a:dgm id="{D60780C9-C06E-9B4E-9F5E-E03BC7B53C48}"/>
                                            </p:graphic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11">
                                            <p:graphicEl>
                                              <a:dgm id="{1A5D10CA-DA31-5649-BE19-DF1D6E17B0EA}"/>
                                            </p:graphicEl>
                                          </p:spTgt>
                                        </p:tgtEl>
                                      </p:cBhvr>
                                    </p:animEffect>
                                    <p:animScale>
                                      <p:cBhvr>
                                        <p:cTn id="47" dur="250" autoRev="1" fill="hold"/>
                                        <p:tgtEl>
                                          <p:spTgt spid="11">
                                            <p:graphicEl>
                                              <a:dgm id="{1A5D10CA-DA31-5649-BE19-DF1D6E17B0EA}"/>
                                            </p:graphicEl>
                                          </p:spTgt>
                                        </p:tgtEl>
                                      </p:cBhvr>
                                      <p:by x="105000" y="105000"/>
                                    </p:animScale>
                                  </p:childTnLst>
                                </p:cTn>
                              </p:par>
                              <p:par>
                                <p:cTn id="48" presetID="26" presetClass="emph" presetSubtype="0" fill="hold" grpId="0" nodeType="withEffect">
                                  <p:stCondLst>
                                    <p:cond delay="0"/>
                                  </p:stCondLst>
                                  <p:childTnLst>
                                    <p:animEffect transition="out" filter="fade">
                                      <p:cBhvr>
                                        <p:cTn id="49" dur="500" tmFilter="0, 0; .2, .5; .8, .5; 1, 0"/>
                                        <p:tgtEl>
                                          <p:spTgt spid="11">
                                            <p:graphicEl>
                                              <a:dgm id="{1659E426-77AD-A949-8C43-2C8659A1B418}"/>
                                            </p:graphicEl>
                                          </p:spTgt>
                                        </p:tgtEl>
                                      </p:cBhvr>
                                    </p:animEffect>
                                    <p:animScale>
                                      <p:cBhvr>
                                        <p:cTn id="50" dur="250" autoRev="1" fill="hold"/>
                                        <p:tgtEl>
                                          <p:spTgt spid="11">
                                            <p:graphicEl>
                                              <a:dgm id="{1659E426-77AD-A949-8C43-2C8659A1B418}"/>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4" name="Round Diagonal Corner Rectangle 13">
            <a:extLst>
              <a:ext uri="{FF2B5EF4-FFF2-40B4-BE49-F238E27FC236}">
                <a16:creationId xmlns:a16="http://schemas.microsoft.com/office/drawing/2014/main" id="{11F51BED-0CF1-BB49-9844-1444177232FA}"/>
              </a:ext>
            </a:extLst>
          </p:cNvPr>
          <p:cNvSpPr/>
          <p:nvPr/>
        </p:nvSpPr>
        <p:spPr>
          <a:xfrm>
            <a:off x="524124" y="2845363"/>
            <a:ext cx="11085032" cy="3404991"/>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8E5D8D4E-9FA1-4F9F-A167-E1D39730707D}"/>
              </a:ext>
            </a:extLst>
          </p:cNvPr>
          <p:cNvSpPr txBox="1"/>
          <p:nvPr/>
        </p:nvSpPr>
        <p:spPr>
          <a:xfrm>
            <a:off x="813909" y="1593199"/>
            <a:ext cx="10795247" cy="954107"/>
          </a:xfrm>
          <a:prstGeom prst="rect">
            <a:avLst/>
          </a:prstGeom>
          <a:noFill/>
        </p:spPr>
        <p:txBody>
          <a:bodyPr wrap="square" rtlCol="0">
            <a:spAutoFit/>
          </a:bodyPr>
          <a:lstStyle/>
          <a:p>
            <a:pPr algn="ctr"/>
            <a:r>
              <a:rPr lang="en-US" sz="2800" dirty="0"/>
              <a:t>The IEP is a Document which ensures all children with disabilities have access to a </a:t>
            </a:r>
            <a:r>
              <a:rPr lang="en-US" sz="2800" dirty="0">
                <a:solidFill>
                  <a:schemeClr val="accent1"/>
                </a:solidFill>
              </a:rPr>
              <a:t>Free &amp; Appropriate Public Education (FAPE)</a:t>
            </a:r>
          </a:p>
        </p:txBody>
      </p:sp>
      <p:sp>
        <p:nvSpPr>
          <p:cNvPr id="4" name="TextBox 3">
            <a:extLst>
              <a:ext uri="{FF2B5EF4-FFF2-40B4-BE49-F238E27FC236}">
                <a16:creationId xmlns:a16="http://schemas.microsoft.com/office/drawing/2014/main" id="{205680A6-7482-4961-82AF-6A0BDB7A7954}"/>
              </a:ext>
            </a:extLst>
          </p:cNvPr>
          <p:cNvSpPr txBox="1"/>
          <p:nvPr/>
        </p:nvSpPr>
        <p:spPr>
          <a:xfrm>
            <a:off x="902685" y="3127906"/>
            <a:ext cx="10853968"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Indicates special education services and accommodations which will be provided based on the student’s unique and </a:t>
            </a:r>
            <a:r>
              <a:rPr lang="en-US" sz="2800" dirty="0">
                <a:solidFill>
                  <a:srgbClr val="FF0000"/>
                </a:solidFill>
              </a:rPr>
              <a:t>individual</a:t>
            </a:r>
            <a:r>
              <a:rPr lang="en-US" sz="2800" dirty="0">
                <a:solidFill>
                  <a:schemeClr val="bg1"/>
                </a:solidFill>
              </a:rPr>
              <a:t> needs</a:t>
            </a:r>
          </a:p>
        </p:txBody>
      </p:sp>
      <p:sp>
        <p:nvSpPr>
          <p:cNvPr id="7" name="TextBox 6">
            <a:extLst>
              <a:ext uri="{FF2B5EF4-FFF2-40B4-BE49-F238E27FC236}">
                <a16:creationId xmlns:a16="http://schemas.microsoft.com/office/drawing/2014/main" id="{2FA47F8E-103E-415F-9F3B-ACCD3FE305DC}"/>
              </a:ext>
            </a:extLst>
          </p:cNvPr>
          <p:cNvSpPr txBox="1"/>
          <p:nvPr/>
        </p:nvSpPr>
        <p:spPr>
          <a:xfrm>
            <a:off x="813909" y="5374882"/>
            <a:ext cx="1002289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The plan is developed by the IEP Team</a:t>
            </a:r>
          </a:p>
        </p:txBody>
      </p:sp>
      <p:sp>
        <p:nvSpPr>
          <p:cNvPr id="11" name="Parallelogram 10">
            <a:extLst>
              <a:ext uri="{FF2B5EF4-FFF2-40B4-BE49-F238E27FC236}">
                <a16:creationId xmlns:a16="http://schemas.microsoft.com/office/drawing/2014/main" id="{472E97C0-5E34-0248-B61A-4684F32095B1}"/>
              </a:ext>
            </a:extLst>
          </p:cNvPr>
          <p:cNvSpPr/>
          <p:nvPr/>
        </p:nvSpPr>
        <p:spPr>
          <a:xfrm>
            <a:off x="1232106" y="612098"/>
            <a:ext cx="10008917" cy="755260"/>
          </a:xfrm>
          <a:prstGeom prst="parallelogram">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600" dirty="0"/>
              <a:t>The Individualized Education Program (IEP)</a:t>
            </a:r>
          </a:p>
        </p:txBody>
      </p:sp>
    </p:spTree>
    <p:extLst>
      <p:ext uri="{BB962C8B-B14F-4D97-AF65-F5344CB8AC3E}">
        <p14:creationId xmlns:p14="http://schemas.microsoft.com/office/powerpoint/2010/main" val="1649611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4" name="Round Diagonal Corner Rectangle 13">
            <a:extLst>
              <a:ext uri="{FF2B5EF4-FFF2-40B4-BE49-F238E27FC236}">
                <a16:creationId xmlns:a16="http://schemas.microsoft.com/office/drawing/2014/main" id="{11F51BED-0CF1-BB49-9844-1444177232FA}"/>
              </a:ext>
            </a:extLst>
          </p:cNvPr>
          <p:cNvSpPr/>
          <p:nvPr/>
        </p:nvSpPr>
        <p:spPr>
          <a:xfrm>
            <a:off x="435347" y="2054269"/>
            <a:ext cx="11085032" cy="4521896"/>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8E5D8D4E-9FA1-4F9F-A167-E1D39730707D}"/>
              </a:ext>
            </a:extLst>
          </p:cNvPr>
          <p:cNvSpPr txBox="1"/>
          <p:nvPr/>
        </p:nvSpPr>
        <p:spPr>
          <a:xfrm>
            <a:off x="813909" y="1414429"/>
            <a:ext cx="10795247" cy="523220"/>
          </a:xfrm>
          <a:prstGeom prst="rect">
            <a:avLst/>
          </a:prstGeom>
          <a:noFill/>
        </p:spPr>
        <p:txBody>
          <a:bodyPr wrap="square" rtlCol="0">
            <a:spAutoFit/>
          </a:bodyPr>
          <a:lstStyle/>
          <a:p>
            <a:pPr algn="ctr"/>
            <a:r>
              <a:rPr lang="en-US" sz="2800" dirty="0"/>
              <a:t>How the Process Begins</a:t>
            </a:r>
            <a:endParaRPr lang="en-US" sz="2800" dirty="0">
              <a:solidFill>
                <a:schemeClr val="accent1"/>
              </a:solidFill>
            </a:endParaRPr>
          </a:p>
        </p:txBody>
      </p:sp>
      <p:sp>
        <p:nvSpPr>
          <p:cNvPr id="7" name="TextBox 6">
            <a:extLst>
              <a:ext uri="{FF2B5EF4-FFF2-40B4-BE49-F238E27FC236}">
                <a16:creationId xmlns:a16="http://schemas.microsoft.com/office/drawing/2014/main" id="{2FA47F8E-103E-415F-9F3B-ACCD3FE305DC}"/>
              </a:ext>
            </a:extLst>
          </p:cNvPr>
          <p:cNvSpPr txBox="1"/>
          <p:nvPr/>
        </p:nvSpPr>
        <p:spPr>
          <a:xfrm>
            <a:off x="671621" y="2227306"/>
            <a:ext cx="10022890" cy="5016758"/>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The school district is mandated to engage in </a:t>
            </a:r>
            <a:r>
              <a:rPr lang="en-US" sz="2800" dirty="0">
                <a:solidFill>
                  <a:srgbClr val="FF0000"/>
                </a:solidFill>
              </a:rPr>
              <a:t>Child Find</a:t>
            </a:r>
          </a:p>
          <a:p>
            <a:pPr marL="914400" lvl="1" indent="-457200">
              <a:buFont typeface="Courier New" panose="02070309020205020404" pitchFamily="49" charset="0"/>
              <a:buChar char="o"/>
            </a:pPr>
            <a:r>
              <a:rPr lang="en-US" sz="2800" dirty="0">
                <a:solidFill>
                  <a:schemeClr val="bg1"/>
                </a:solidFill>
                <a:sym typeface="Wingdings" panose="05000000000000000000" pitchFamily="2" charset="2"/>
              </a:rPr>
              <a:t>Method by which the state identifies which students need to access special education services</a:t>
            </a:r>
          </a:p>
          <a:p>
            <a:pPr marL="914400" lvl="1" indent="-457200">
              <a:buFont typeface="Courier New" panose="02070309020205020404" pitchFamily="49" charset="0"/>
              <a:buChar char="o"/>
            </a:pPr>
            <a:r>
              <a:rPr lang="en-US" sz="2800" dirty="0">
                <a:solidFill>
                  <a:schemeClr val="bg1"/>
                </a:solidFill>
                <a:sym typeface="Wingdings" panose="05000000000000000000" pitchFamily="2" charset="2"/>
              </a:rPr>
              <a:t>The state requires that districts “find” and identify students who have disabilities</a:t>
            </a:r>
          </a:p>
          <a:p>
            <a:pPr marL="914400" lvl="1" indent="-457200">
              <a:buFont typeface="Courier New" panose="02070309020205020404" pitchFamily="49" charset="0"/>
              <a:buChar char="o"/>
            </a:pPr>
            <a:r>
              <a:rPr lang="en-US" sz="2800" dirty="0">
                <a:solidFill>
                  <a:schemeClr val="bg1"/>
                </a:solidFill>
                <a:sym typeface="Wingdings" panose="05000000000000000000" pitchFamily="2" charset="2"/>
              </a:rPr>
              <a:t>Referral can occur any time and be made by multiple individuals</a:t>
            </a:r>
          </a:p>
          <a:p>
            <a:pPr marL="1371600" lvl="2" indent="-457200">
              <a:buFont typeface="Arial" panose="020B0604020202020204" pitchFamily="34" charset="0"/>
              <a:buChar char="•"/>
            </a:pPr>
            <a:r>
              <a:rPr lang="en-US" sz="2800" dirty="0">
                <a:solidFill>
                  <a:schemeClr val="bg1"/>
                </a:solidFill>
                <a:sym typeface="Wingdings" panose="05000000000000000000" pitchFamily="2" charset="2"/>
              </a:rPr>
              <a:t>CDS, parents, school personnel &amp; providers have the authority to refer a student for special education eligibility</a:t>
            </a:r>
            <a:endParaRPr lang="en-US" sz="3200" dirty="0">
              <a:solidFill>
                <a:schemeClr val="bg1"/>
              </a:solidFill>
            </a:endParaRPr>
          </a:p>
          <a:p>
            <a:pPr marL="914400" lvl="1"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endParaRPr lang="en-US" sz="3200" dirty="0">
              <a:solidFill>
                <a:schemeClr val="bg1"/>
              </a:solidFill>
            </a:endParaRPr>
          </a:p>
        </p:txBody>
      </p:sp>
      <p:sp>
        <p:nvSpPr>
          <p:cNvPr id="8" name="Parallelogram 7">
            <a:extLst>
              <a:ext uri="{FF2B5EF4-FFF2-40B4-BE49-F238E27FC236}">
                <a16:creationId xmlns:a16="http://schemas.microsoft.com/office/drawing/2014/main" id="{02C61F83-11BD-2D4F-B336-EC88FC17544B}"/>
              </a:ext>
            </a:extLst>
          </p:cNvPr>
          <p:cNvSpPr/>
          <p:nvPr/>
        </p:nvSpPr>
        <p:spPr>
          <a:xfrm>
            <a:off x="1232106" y="612098"/>
            <a:ext cx="10008917" cy="755260"/>
          </a:xfrm>
          <a:prstGeom prst="parallelogram">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600" dirty="0"/>
              <a:t>The Individualized Education Program (IEP)</a:t>
            </a:r>
          </a:p>
        </p:txBody>
      </p:sp>
    </p:spTree>
    <p:extLst>
      <p:ext uri="{BB962C8B-B14F-4D97-AF65-F5344CB8AC3E}">
        <p14:creationId xmlns:p14="http://schemas.microsoft.com/office/powerpoint/2010/main" val="2410279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4" name="Round Diagonal Corner Rectangle 13">
            <a:extLst>
              <a:ext uri="{FF2B5EF4-FFF2-40B4-BE49-F238E27FC236}">
                <a16:creationId xmlns:a16="http://schemas.microsoft.com/office/drawing/2014/main" id="{11F51BED-0CF1-BB49-9844-1444177232FA}"/>
              </a:ext>
            </a:extLst>
          </p:cNvPr>
          <p:cNvSpPr/>
          <p:nvPr/>
        </p:nvSpPr>
        <p:spPr>
          <a:xfrm>
            <a:off x="403150" y="1958241"/>
            <a:ext cx="11206006" cy="4521896"/>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8E5D8D4E-9FA1-4F9F-A167-E1D39730707D}"/>
              </a:ext>
            </a:extLst>
          </p:cNvPr>
          <p:cNvSpPr txBox="1"/>
          <p:nvPr/>
        </p:nvSpPr>
        <p:spPr>
          <a:xfrm>
            <a:off x="813909" y="1414429"/>
            <a:ext cx="10795247" cy="523220"/>
          </a:xfrm>
          <a:prstGeom prst="rect">
            <a:avLst/>
          </a:prstGeom>
          <a:noFill/>
        </p:spPr>
        <p:txBody>
          <a:bodyPr wrap="square" rtlCol="0">
            <a:spAutoFit/>
          </a:bodyPr>
          <a:lstStyle/>
          <a:p>
            <a:pPr algn="ctr"/>
            <a:r>
              <a:rPr lang="en-US" sz="2800" dirty="0"/>
              <a:t>Part C: Birth to 2 years</a:t>
            </a:r>
            <a:endParaRPr lang="en-US" sz="2800" dirty="0">
              <a:solidFill>
                <a:schemeClr val="accent1"/>
              </a:solidFill>
            </a:endParaRPr>
          </a:p>
        </p:txBody>
      </p:sp>
      <p:sp>
        <p:nvSpPr>
          <p:cNvPr id="7" name="TextBox 6">
            <a:extLst>
              <a:ext uri="{FF2B5EF4-FFF2-40B4-BE49-F238E27FC236}">
                <a16:creationId xmlns:a16="http://schemas.microsoft.com/office/drawing/2014/main" id="{2FA47F8E-103E-415F-9F3B-ACCD3FE305DC}"/>
              </a:ext>
            </a:extLst>
          </p:cNvPr>
          <p:cNvSpPr txBox="1"/>
          <p:nvPr/>
        </p:nvSpPr>
        <p:spPr>
          <a:xfrm>
            <a:off x="268471" y="2238155"/>
            <a:ext cx="11340685" cy="6001643"/>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solidFill>
                  <a:schemeClr val="bg1"/>
                </a:solidFill>
              </a:rPr>
              <a:t>Diagnoses can be challenging to determine at a young age and therefore “Developmental delay” is the qualifying diagnosis under Part – C</a:t>
            </a:r>
          </a:p>
          <a:p>
            <a:pPr marL="914400" lvl="1" indent="-457200">
              <a:buFont typeface="Arial" panose="020B0604020202020204" pitchFamily="34" charset="0"/>
              <a:buChar char="•"/>
            </a:pPr>
            <a:r>
              <a:rPr lang="en-US" sz="2800" dirty="0">
                <a:solidFill>
                  <a:schemeClr val="bg1"/>
                </a:solidFill>
              </a:rPr>
              <a:t>The following areas for developmental delay must be considered:</a:t>
            </a:r>
          </a:p>
          <a:p>
            <a:pPr marL="1828800" lvl="3" indent="-457200">
              <a:buFont typeface="Arial" panose="020B0604020202020204" pitchFamily="34" charset="0"/>
              <a:buChar char="•"/>
            </a:pPr>
            <a:r>
              <a:rPr lang="en-US" sz="2000" dirty="0">
                <a:solidFill>
                  <a:schemeClr val="bg1"/>
                </a:solidFill>
              </a:rPr>
              <a:t>Cognitive development</a:t>
            </a:r>
          </a:p>
          <a:p>
            <a:pPr marL="1828800" lvl="3" indent="-457200">
              <a:buFont typeface="Arial" panose="020B0604020202020204" pitchFamily="34" charset="0"/>
              <a:buChar char="•"/>
            </a:pPr>
            <a:r>
              <a:rPr lang="en-US" sz="2000" dirty="0">
                <a:solidFill>
                  <a:schemeClr val="bg1"/>
                </a:solidFill>
              </a:rPr>
              <a:t>Physical development, including vision &amp; hearing</a:t>
            </a:r>
          </a:p>
          <a:p>
            <a:pPr marL="1828800" lvl="3" indent="-457200">
              <a:buFont typeface="Arial" panose="020B0604020202020204" pitchFamily="34" charset="0"/>
              <a:buChar char="•"/>
            </a:pPr>
            <a:r>
              <a:rPr lang="en-US" sz="2000" dirty="0">
                <a:solidFill>
                  <a:schemeClr val="bg1"/>
                </a:solidFill>
              </a:rPr>
              <a:t>Communication development</a:t>
            </a:r>
          </a:p>
          <a:p>
            <a:pPr marL="1828800" lvl="3" indent="-457200">
              <a:buFont typeface="Arial" panose="020B0604020202020204" pitchFamily="34" charset="0"/>
              <a:buChar char="•"/>
            </a:pPr>
            <a:r>
              <a:rPr lang="en-US" sz="2000" dirty="0">
                <a:solidFill>
                  <a:schemeClr val="bg1"/>
                </a:solidFill>
              </a:rPr>
              <a:t>Social &amp; emotional development</a:t>
            </a:r>
          </a:p>
          <a:p>
            <a:pPr marL="1828800" lvl="3" indent="-457200">
              <a:buFont typeface="Arial" panose="020B0604020202020204" pitchFamily="34" charset="0"/>
              <a:buChar char="•"/>
            </a:pPr>
            <a:r>
              <a:rPr lang="en-US" sz="2000" dirty="0">
                <a:solidFill>
                  <a:schemeClr val="bg1"/>
                </a:solidFill>
              </a:rPr>
              <a:t>Adaptive development </a:t>
            </a:r>
          </a:p>
          <a:p>
            <a:pPr marL="1371600" lvl="2" indent="-457200">
              <a:buFont typeface="Arial" panose="020B0604020202020204" pitchFamily="34" charset="0"/>
              <a:buChar char="•"/>
            </a:pPr>
            <a:endParaRPr lang="en-US" sz="2000" dirty="0">
              <a:solidFill>
                <a:schemeClr val="bg1"/>
              </a:solidFill>
            </a:endParaRPr>
          </a:p>
          <a:p>
            <a:pPr marL="1257300" lvl="2" indent="-342900">
              <a:buFont typeface="Arial" panose="020B0604020202020204" pitchFamily="34" charset="0"/>
              <a:buChar char="•"/>
            </a:pPr>
            <a:r>
              <a:rPr lang="en-US" sz="2400" dirty="0">
                <a:solidFill>
                  <a:schemeClr val="bg1"/>
                </a:solidFill>
              </a:rPr>
              <a:t>An Individualized Family Service Plan (IFSP) will be written for the child</a:t>
            </a:r>
          </a:p>
          <a:p>
            <a:pPr marL="914400" lvl="1" indent="-457200">
              <a:buFont typeface="Arial" panose="020B0604020202020204" pitchFamily="34" charset="0"/>
              <a:buChar char="•"/>
            </a:pPr>
            <a:endParaRPr lang="en-US" sz="3200" dirty="0">
              <a:solidFill>
                <a:schemeClr val="bg1"/>
              </a:solidFill>
            </a:endParaRPr>
          </a:p>
          <a:p>
            <a:pPr marL="1371600" lvl="2" indent="-457200">
              <a:buFont typeface="Arial" panose="020B0604020202020204" pitchFamily="34" charset="0"/>
              <a:buChar char="•"/>
            </a:pPr>
            <a:endParaRPr lang="en-US" sz="3200" dirty="0">
              <a:solidFill>
                <a:schemeClr val="bg1"/>
              </a:solidFill>
            </a:endParaRPr>
          </a:p>
          <a:p>
            <a:pPr marL="914400" lvl="1"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endParaRPr lang="en-US" sz="3200" dirty="0">
              <a:solidFill>
                <a:schemeClr val="bg1"/>
              </a:solidFill>
            </a:endParaRPr>
          </a:p>
        </p:txBody>
      </p:sp>
      <p:sp>
        <p:nvSpPr>
          <p:cNvPr id="8" name="Parallelogram 7">
            <a:extLst>
              <a:ext uri="{FF2B5EF4-FFF2-40B4-BE49-F238E27FC236}">
                <a16:creationId xmlns:a16="http://schemas.microsoft.com/office/drawing/2014/main" id="{C96F2015-BFCE-1D45-88B9-3E7AB6B8DE20}"/>
              </a:ext>
            </a:extLst>
          </p:cNvPr>
          <p:cNvSpPr/>
          <p:nvPr/>
        </p:nvSpPr>
        <p:spPr>
          <a:xfrm>
            <a:off x="1232106" y="612098"/>
            <a:ext cx="10008917" cy="755260"/>
          </a:xfrm>
          <a:prstGeom prst="parallelogram">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600" dirty="0"/>
              <a:t>The Individualized Education Program (IEP)</a:t>
            </a:r>
          </a:p>
        </p:txBody>
      </p:sp>
    </p:spTree>
    <p:extLst>
      <p:ext uri="{BB962C8B-B14F-4D97-AF65-F5344CB8AC3E}">
        <p14:creationId xmlns:p14="http://schemas.microsoft.com/office/powerpoint/2010/main" val="1750848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4" name="Round Diagonal Corner Rectangle 13">
            <a:extLst>
              <a:ext uri="{FF2B5EF4-FFF2-40B4-BE49-F238E27FC236}">
                <a16:creationId xmlns:a16="http://schemas.microsoft.com/office/drawing/2014/main" id="{11F51BED-0CF1-BB49-9844-1444177232FA}"/>
              </a:ext>
            </a:extLst>
          </p:cNvPr>
          <p:cNvSpPr/>
          <p:nvPr/>
        </p:nvSpPr>
        <p:spPr>
          <a:xfrm>
            <a:off x="403150" y="2480153"/>
            <a:ext cx="11085032" cy="2154477"/>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8E5D8D4E-9FA1-4F9F-A167-E1D39730707D}"/>
              </a:ext>
            </a:extLst>
          </p:cNvPr>
          <p:cNvSpPr txBox="1"/>
          <p:nvPr/>
        </p:nvSpPr>
        <p:spPr>
          <a:xfrm>
            <a:off x="801383" y="1672948"/>
            <a:ext cx="10795247" cy="523220"/>
          </a:xfrm>
          <a:prstGeom prst="rect">
            <a:avLst/>
          </a:prstGeom>
          <a:noFill/>
        </p:spPr>
        <p:txBody>
          <a:bodyPr wrap="square" rtlCol="0">
            <a:spAutoFit/>
          </a:bodyPr>
          <a:lstStyle/>
          <a:p>
            <a:pPr algn="ctr"/>
            <a:r>
              <a:rPr lang="en-US" sz="2800" dirty="0"/>
              <a:t>Part B-619: Ages 3-5</a:t>
            </a:r>
            <a:endParaRPr lang="en-US" sz="2800" dirty="0">
              <a:solidFill>
                <a:schemeClr val="accent1"/>
              </a:solidFill>
            </a:endParaRPr>
          </a:p>
        </p:txBody>
      </p:sp>
      <p:sp>
        <p:nvSpPr>
          <p:cNvPr id="7" name="TextBox 6">
            <a:extLst>
              <a:ext uri="{FF2B5EF4-FFF2-40B4-BE49-F238E27FC236}">
                <a16:creationId xmlns:a16="http://schemas.microsoft.com/office/drawing/2014/main" id="{2FA47F8E-103E-415F-9F3B-ACCD3FE305DC}"/>
              </a:ext>
            </a:extLst>
          </p:cNvPr>
          <p:cNvSpPr txBox="1"/>
          <p:nvPr/>
        </p:nvSpPr>
        <p:spPr>
          <a:xfrm>
            <a:off x="671621" y="2837606"/>
            <a:ext cx="11520379" cy="3354765"/>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solidFill>
                  <a:schemeClr val="bg1"/>
                </a:solidFill>
              </a:rPr>
              <a:t>“Developmental Delay” can still be used to qualify</a:t>
            </a:r>
          </a:p>
          <a:p>
            <a:pPr marL="914400" lvl="1" indent="-457200">
              <a:buFont typeface="Arial" panose="020B0604020202020204" pitchFamily="34" charset="0"/>
              <a:buChar char="•"/>
            </a:pPr>
            <a:r>
              <a:rPr lang="en-US" sz="2800" dirty="0">
                <a:solidFill>
                  <a:schemeClr val="bg1"/>
                </a:solidFill>
              </a:rPr>
              <a:t>Instead of an IFSP an Individualized Education Plan will be written</a:t>
            </a:r>
          </a:p>
          <a:p>
            <a:pPr marL="914400" lvl="1" indent="-457200">
              <a:buFont typeface="Arial" panose="020B0604020202020204" pitchFamily="34" charset="0"/>
              <a:buChar char="•"/>
            </a:pPr>
            <a:r>
              <a:rPr lang="en-US" sz="2800" dirty="0">
                <a:solidFill>
                  <a:schemeClr val="bg1"/>
                </a:solidFill>
              </a:rPr>
              <a:t>Student will be placed in the Least Restrictive Environment (LRE)</a:t>
            </a:r>
          </a:p>
          <a:p>
            <a:pPr marL="914400" lvl="1" indent="-457200">
              <a:buFont typeface="Arial" panose="020B0604020202020204" pitchFamily="34" charset="0"/>
              <a:buChar char="•"/>
            </a:pPr>
            <a:endParaRPr lang="en-US" sz="3200" dirty="0">
              <a:solidFill>
                <a:schemeClr val="bg1"/>
              </a:solidFill>
            </a:endParaRPr>
          </a:p>
          <a:p>
            <a:pPr marL="1371600" lvl="2" indent="-457200">
              <a:buFont typeface="Arial" panose="020B0604020202020204" pitchFamily="34" charset="0"/>
              <a:buChar char="•"/>
            </a:pPr>
            <a:endParaRPr lang="en-US" sz="3200" dirty="0">
              <a:solidFill>
                <a:schemeClr val="bg1"/>
              </a:solidFill>
            </a:endParaRPr>
          </a:p>
          <a:p>
            <a:pPr marL="914400" lvl="1"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endParaRPr lang="en-US" sz="3200" dirty="0">
              <a:solidFill>
                <a:schemeClr val="bg1"/>
              </a:solidFill>
            </a:endParaRPr>
          </a:p>
        </p:txBody>
      </p:sp>
      <p:sp>
        <p:nvSpPr>
          <p:cNvPr id="8" name="Parallelogram 7">
            <a:extLst>
              <a:ext uri="{FF2B5EF4-FFF2-40B4-BE49-F238E27FC236}">
                <a16:creationId xmlns:a16="http://schemas.microsoft.com/office/drawing/2014/main" id="{08A53314-93D1-E14B-B428-FCA540D4D6A0}"/>
              </a:ext>
            </a:extLst>
          </p:cNvPr>
          <p:cNvSpPr/>
          <p:nvPr/>
        </p:nvSpPr>
        <p:spPr>
          <a:xfrm>
            <a:off x="1232106" y="612098"/>
            <a:ext cx="10008917" cy="755260"/>
          </a:xfrm>
          <a:prstGeom prst="parallelogram">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600" dirty="0"/>
              <a:t>The Individualized Education Program (IEP)</a:t>
            </a:r>
          </a:p>
        </p:txBody>
      </p:sp>
    </p:spTree>
    <p:extLst>
      <p:ext uri="{BB962C8B-B14F-4D97-AF65-F5344CB8AC3E}">
        <p14:creationId xmlns:p14="http://schemas.microsoft.com/office/powerpoint/2010/main" val="2436061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ound Diagonal Corner Rectangle 15">
            <a:extLst>
              <a:ext uri="{FF2B5EF4-FFF2-40B4-BE49-F238E27FC236}">
                <a16:creationId xmlns:a16="http://schemas.microsoft.com/office/drawing/2014/main" id="{BDFBBE20-1E4C-D84A-B0BC-EFE5E6D8F46F}"/>
              </a:ext>
            </a:extLst>
          </p:cNvPr>
          <p:cNvSpPr/>
          <p:nvPr/>
        </p:nvSpPr>
        <p:spPr>
          <a:xfrm>
            <a:off x="875489" y="389106"/>
            <a:ext cx="10525328" cy="599223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screenshot of a cell phone&#10;&#10;Description automatically generated">
            <a:extLst>
              <a:ext uri="{FF2B5EF4-FFF2-40B4-BE49-F238E27FC236}">
                <a16:creationId xmlns:a16="http://schemas.microsoft.com/office/drawing/2014/main" id="{4D291CDF-706E-4747-94F2-5053BB89D773}"/>
              </a:ext>
            </a:extLst>
          </p:cNvPr>
          <p:cNvPicPr>
            <a:picLocks noChangeAspect="1"/>
          </p:cNvPicPr>
          <p:nvPr/>
        </p:nvPicPr>
        <p:blipFill rotWithShape="1">
          <a:blip r:embed="rId3"/>
          <a:srcRect t="4211"/>
          <a:stretch/>
        </p:blipFill>
        <p:spPr>
          <a:xfrm>
            <a:off x="1082228" y="643466"/>
            <a:ext cx="10027543" cy="55710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21328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4" name="Round Diagonal Corner Rectangle 13">
            <a:extLst>
              <a:ext uri="{FF2B5EF4-FFF2-40B4-BE49-F238E27FC236}">
                <a16:creationId xmlns:a16="http://schemas.microsoft.com/office/drawing/2014/main" id="{11F51BED-0CF1-BB49-9844-1444177232FA}"/>
              </a:ext>
            </a:extLst>
          </p:cNvPr>
          <p:cNvSpPr/>
          <p:nvPr/>
        </p:nvSpPr>
        <p:spPr>
          <a:xfrm>
            <a:off x="403150" y="2480153"/>
            <a:ext cx="11350034" cy="3582444"/>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8E5D8D4E-9FA1-4F9F-A167-E1D39730707D}"/>
              </a:ext>
            </a:extLst>
          </p:cNvPr>
          <p:cNvSpPr txBox="1"/>
          <p:nvPr/>
        </p:nvSpPr>
        <p:spPr>
          <a:xfrm>
            <a:off x="801383" y="1672948"/>
            <a:ext cx="10795247" cy="523220"/>
          </a:xfrm>
          <a:prstGeom prst="rect">
            <a:avLst/>
          </a:prstGeom>
          <a:noFill/>
        </p:spPr>
        <p:txBody>
          <a:bodyPr wrap="square" rtlCol="0">
            <a:spAutoFit/>
          </a:bodyPr>
          <a:lstStyle/>
          <a:p>
            <a:pPr algn="ctr"/>
            <a:r>
              <a:rPr lang="en-US" sz="2800" dirty="0"/>
              <a:t>Part B: Ages 5-20</a:t>
            </a:r>
            <a:endParaRPr lang="en-US" sz="2800" dirty="0">
              <a:solidFill>
                <a:schemeClr val="accent1"/>
              </a:solidFill>
            </a:endParaRPr>
          </a:p>
        </p:txBody>
      </p:sp>
      <p:sp>
        <p:nvSpPr>
          <p:cNvPr id="7" name="TextBox 6">
            <a:extLst>
              <a:ext uri="{FF2B5EF4-FFF2-40B4-BE49-F238E27FC236}">
                <a16:creationId xmlns:a16="http://schemas.microsoft.com/office/drawing/2014/main" id="{2FA47F8E-103E-415F-9F3B-ACCD3FE305DC}"/>
              </a:ext>
            </a:extLst>
          </p:cNvPr>
          <p:cNvSpPr txBox="1"/>
          <p:nvPr/>
        </p:nvSpPr>
        <p:spPr>
          <a:xfrm>
            <a:off x="403150" y="2375941"/>
            <a:ext cx="11520379" cy="4832092"/>
          </a:xfrm>
          <a:prstGeom prst="rect">
            <a:avLst/>
          </a:prstGeom>
          <a:noFill/>
        </p:spPr>
        <p:txBody>
          <a:bodyPr wrap="square" rtlCol="0">
            <a:spAutoFit/>
          </a:bodyPr>
          <a:lstStyle/>
          <a:p>
            <a:pPr marL="914400" lvl="1" indent="-457200">
              <a:buFont typeface="Arial" panose="020B0604020202020204" pitchFamily="34" charset="0"/>
              <a:buChar char="•"/>
            </a:pPr>
            <a:endParaRPr lang="en-US" sz="2800" dirty="0">
              <a:solidFill>
                <a:schemeClr val="bg1"/>
              </a:solidFill>
            </a:endParaRPr>
          </a:p>
          <a:p>
            <a:pPr marL="914400" lvl="1" indent="-457200">
              <a:buFont typeface="Arial" panose="020B0604020202020204" pitchFamily="34" charset="0"/>
              <a:buChar char="•"/>
            </a:pPr>
            <a:r>
              <a:rPr lang="en-US" sz="2800" dirty="0">
                <a:solidFill>
                  <a:schemeClr val="bg1"/>
                </a:solidFill>
              </a:rPr>
              <a:t>Eligibility is based on 1 or more of the 13 identified disabilities </a:t>
            </a:r>
            <a:r>
              <a:rPr lang="en-US" sz="2800" i="1" dirty="0">
                <a:solidFill>
                  <a:schemeClr val="bg1"/>
                </a:solidFill>
              </a:rPr>
              <a:t>(see page 13 in booklet) </a:t>
            </a:r>
          </a:p>
          <a:p>
            <a:pPr marL="1371600" lvl="2" indent="-457200">
              <a:buFont typeface="Arial" panose="020B0604020202020204" pitchFamily="34" charset="0"/>
              <a:buChar char="•"/>
            </a:pPr>
            <a:r>
              <a:rPr lang="en-US" sz="2800" i="1" dirty="0">
                <a:solidFill>
                  <a:schemeClr val="bg1"/>
                </a:solidFill>
              </a:rPr>
              <a:t>5 years old is the last year “Developmental Delay” can be used to qualify for special education services</a:t>
            </a:r>
          </a:p>
          <a:p>
            <a:pPr marL="914400" lvl="1" indent="-457200">
              <a:buFont typeface="Arial" panose="020B0604020202020204" pitchFamily="34" charset="0"/>
              <a:buChar char="•"/>
            </a:pPr>
            <a:r>
              <a:rPr lang="en-US" sz="2800" dirty="0">
                <a:solidFill>
                  <a:schemeClr val="bg1"/>
                </a:solidFill>
              </a:rPr>
              <a:t>Student’s diagnosis must </a:t>
            </a:r>
            <a:r>
              <a:rPr lang="en-US" sz="2800" dirty="0">
                <a:solidFill>
                  <a:srgbClr val="FF0000"/>
                </a:solidFill>
              </a:rPr>
              <a:t>negatively impact </a:t>
            </a:r>
            <a:r>
              <a:rPr lang="en-US" sz="2800" dirty="0">
                <a:solidFill>
                  <a:schemeClr val="bg1"/>
                </a:solidFill>
              </a:rPr>
              <a:t>their ability to access their education in the general curriculum</a:t>
            </a:r>
          </a:p>
          <a:p>
            <a:pPr marL="914400" lvl="1" indent="-457200">
              <a:buFont typeface="Arial" panose="020B0604020202020204" pitchFamily="34" charset="0"/>
              <a:buChar char="•"/>
            </a:pPr>
            <a:endParaRPr lang="en-US" sz="2800" dirty="0">
              <a:solidFill>
                <a:schemeClr val="bg1"/>
              </a:solidFill>
            </a:endParaRPr>
          </a:p>
          <a:p>
            <a:pPr marL="1371600" lvl="2" indent="-457200">
              <a:buFont typeface="Arial" panose="020B0604020202020204" pitchFamily="34" charset="0"/>
              <a:buChar char="•"/>
            </a:pPr>
            <a:endParaRPr lang="en-US" sz="2800" dirty="0">
              <a:solidFill>
                <a:schemeClr val="bg1"/>
              </a:solidFill>
            </a:endParaRPr>
          </a:p>
          <a:p>
            <a:pPr marL="914400" lvl="1"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p:txBody>
      </p:sp>
      <p:sp>
        <p:nvSpPr>
          <p:cNvPr id="8" name="Parallelogram 7">
            <a:extLst>
              <a:ext uri="{FF2B5EF4-FFF2-40B4-BE49-F238E27FC236}">
                <a16:creationId xmlns:a16="http://schemas.microsoft.com/office/drawing/2014/main" id="{7724F2AC-5945-1C4E-AC9C-7940F7BA4DB0}"/>
              </a:ext>
            </a:extLst>
          </p:cNvPr>
          <p:cNvSpPr/>
          <p:nvPr/>
        </p:nvSpPr>
        <p:spPr>
          <a:xfrm>
            <a:off x="1232106" y="612098"/>
            <a:ext cx="10008917" cy="755260"/>
          </a:xfrm>
          <a:prstGeom prst="parallelogram">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600" dirty="0"/>
              <a:t>The Individualized Education Program (IEP)</a:t>
            </a:r>
          </a:p>
        </p:txBody>
      </p:sp>
    </p:spTree>
    <p:extLst>
      <p:ext uri="{BB962C8B-B14F-4D97-AF65-F5344CB8AC3E}">
        <p14:creationId xmlns:p14="http://schemas.microsoft.com/office/powerpoint/2010/main" val="1366589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4" name="Round Diagonal Corner Rectangle 13">
            <a:extLst>
              <a:ext uri="{FF2B5EF4-FFF2-40B4-BE49-F238E27FC236}">
                <a16:creationId xmlns:a16="http://schemas.microsoft.com/office/drawing/2014/main" id="{11F51BED-0CF1-BB49-9844-1444177232FA}"/>
              </a:ext>
            </a:extLst>
          </p:cNvPr>
          <p:cNvSpPr/>
          <p:nvPr/>
        </p:nvSpPr>
        <p:spPr>
          <a:xfrm>
            <a:off x="420983" y="1791222"/>
            <a:ext cx="7282524" cy="4797468"/>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11" name="Parallelogram 10">
            <a:extLst>
              <a:ext uri="{FF2B5EF4-FFF2-40B4-BE49-F238E27FC236}">
                <a16:creationId xmlns:a16="http://schemas.microsoft.com/office/drawing/2014/main" id="{472E97C0-5E34-0248-B61A-4684F32095B1}"/>
              </a:ext>
            </a:extLst>
          </p:cNvPr>
          <p:cNvSpPr/>
          <p:nvPr/>
        </p:nvSpPr>
        <p:spPr>
          <a:xfrm>
            <a:off x="1341835" y="612098"/>
            <a:ext cx="9739396" cy="781739"/>
          </a:xfrm>
          <a:prstGeom prst="parallelogram">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t>The Initial IEP Meeting</a:t>
            </a:r>
          </a:p>
        </p:txBody>
      </p:sp>
      <p:pic>
        <p:nvPicPr>
          <p:cNvPr id="6" name="Picture 5" descr="A picture containing person&#10;&#10;Description automatically generated">
            <a:extLst>
              <a:ext uri="{FF2B5EF4-FFF2-40B4-BE49-F238E27FC236}">
                <a16:creationId xmlns:a16="http://schemas.microsoft.com/office/drawing/2014/main" id="{FF4063CD-D4DB-2247-80F9-AD5F5E8D636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95320" y="2515488"/>
            <a:ext cx="3775697" cy="24699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a:extLst>
              <a:ext uri="{FF2B5EF4-FFF2-40B4-BE49-F238E27FC236}">
                <a16:creationId xmlns:a16="http://schemas.microsoft.com/office/drawing/2014/main" id="{7A6919CE-2A88-B049-844E-2FE8AE380D9B}"/>
              </a:ext>
            </a:extLst>
          </p:cNvPr>
          <p:cNvSpPr txBox="1"/>
          <p:nvPr/>
        </p:nvSpPr>
        <p:spPr>
          <a:xfrm>
            <a:off x="659178" y="2031747"/>
            <a:ext cx="695618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Will be held within a reasonable time period after referral</a:t>
            </a:r>
            <a:endParaRPr lang="en-US" sz="3200" strike="sngStrike" dirty="0">
              <a:solidFill>
                <a:schemeClr val="bg1"/>
              </a:solidFill>
            </a:endParaRPr>
          </a:p>
        </p:txBody>
      </p:sp>
      <p:sp>
        <p:nvSpPr>
          <p:cNvPr id="13" name="TextBox 12">
            <a:extLst>
              <a:ext uri="{FF2B5EF4-FFF2-40B4-BE49-F238E27FC236}">
                <a16:creationId xmlns:a16="http://schemas.microsoft.com/office/drawing/2014/main" id="{DCAE6386-709F-EE48-AF2D-10D832F4A7AD}"/>
              </a:ext>
            </a:extLst>
          </p:cNvPr>
          <p:cNvSpPr txBox="1"/>
          <p:nvPr/>
        </p:nvSpPr>
        <p:spPr>
          <a:xfrm>
            <a:off x="584152" y="3226826"/>
            <a:ext cx="6956186"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Strengths and concerns are discussed which help to determine which evaluations need to be completed</a:t>
            </a:r>
          </a:p>
        </p:txBody>
      </p:sp>
      <p:sp>
        <p:nvSpPr>
          <p:cNvPr id="15" name="TextBox 14">
            <a:extLst>
              <a:ext uri="{FF2B5EF4-FFF2-40B4-BE49-F238E27FC236}">
                <a16:creationId xmlns:a16="http://schemas.microsoft.com/office/drawing/2014/main" id="{15EDCFB2-3A74-E64B-80D5-D0EAD1F711E3}"/>
              </a:ext>
            </a:extLst>
          </p:cNvPr>
          <p:cNvSpPr txBox="1"/>
          <p:nvPr/>
        </p:nvSpPr>
        <p:spPr>
          <a:xfrm>
            <a:off x="584152" y="4907758"/>
            <a:ext cx="6956186"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Review of student’s current present level of performance (PLOP) academically, socially, &amp; emotionally</a:t>
            </a:r>
            <a:endParaRPr lang="en-US" sz="3200" strike="sngStrike" dirty="0">
              <a:solidFill>
                <a:schemeClr val="bg1"/>
              </a:solidFill>
            </a:endParaRPr>
          </a:p>
        </p:txBody>
      </p:sp>
    </p:spTree>
    <p:extLst>
      <p:ext uri="{BB962C8B-B14F-4D97-AF65-F5344CB8AC3E}">
        <p14:creationId xmlns:p14="http://schemas.microsoft.com/office/powerpoint/2010/main" val="1443577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4" name="Round Diagonal Corner Rectangle 13">
            <a:extLst>
              <a:ext uri="{FF2B5EF4-FFF2-40B4-BE49-F238E27FC236}">
                <a16:creationId xmlns:a16="http://schemas.microsoft.com/office/drawing/2014/main" id="{11F51BED-0CF1-BB49-9844-1444177232FA}"/>
              </a:ext>
            </a:extLst>
          </p:cNvPr>
          <p:cNvSpPr/>
          <p:nvPr/>
        </p:nvSpPr>
        <p:spPr>
          <a:xfrm>
            <a:off x="420982" y="1791222"/>
            <a:ext cx="11290853" cy="4797468"/>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11" name="Parallelogram 10">
            <a:extLst>
              <a:ext uri="{FF2B5EF4-FFF2-40B4-BE49-F238E27FC236}">
                <a16:creationId xmlns:a16="http://schemas.microsoft.com/office/drawing/2014/main" id="{472E97C0-5E34-0248-B61A-4684F32095B1}"/>
              </a:ext>
            </a:extLst>
          </p:cNvPr>
          <p:cNvSpPr/>
          <p:nvPr/>
        </p:nvSpPr>
        <p:spPr>
          <a:xfrm>
            <a:off x="1341835" y="612098"/>
            <a:ext cx="9739396" cy="781739"/>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t>The Purpose of the IEP Meeting</a:t>
            </a:r>
          </a:p>
        </p:txBody>
      </p:sp>
      <p:sp>
        <p:nvSpPr>
          <p:cNvPr id="2" name="Rectangle 1">
            <a:extLst>
              <a:ext uri="{FF2B5EF4-FFF2-40B4-BE49-F238E27FC236}">
                <a16:creationId xmlns:a16="http://schemas.microsoft.com/office/drawing/2014/main" id="{373A7551-ED5E-F04E-8C68-2F5B7834A54D}"/>
              </a:ext>
            </a:extLst>
          </p:cNvPr>
          <p:cNvSpPr/>
          <p:nvPr/>
        </p:nvSpPr>
        <p:spPr>
          <a:xfrm>
            <a:off x="605402" y="2204797"/>
            <a:ext cx="11165615" cy="3539430"/>
          </a:xfrm>
          <a:prstGeom prst="rect">
            <a:avLst/>
          </a:prstGeom>
        </p:spPr>
        <p:txBody>
          <a:bodyPr wrap="square">
            <a:spAutoFit/>
          </a:bodyPr>
          <a:lstStyle/>
          <a:p>
            <a:r>
              <a:rPr lang="en-US" sz="2800" dirty="0">
                <a:solidFill>
                  <a:schemeClr val="bg1"/>
                </a:solidFill>
              </a:rPr>
              <a:t>The team must meet annually at a minimum to revise and update the student’s IEP:</a:t>
            </a:r>
          </a:p>
          <a:p>
            <a:pPr marL="457200" indent="-457200">
              <a:buFont typeface="Arial" panose="020B0604020202020204" pitchFamily="34" charset="0"/>
              <a:buChar char="•"/>
            </a:pPr>
            <a:r>
              <a:rPr lang="en-US" sz="2800" dirty="0">
                <a:solidFill>
                  <a:schemeClr val="bg1"/>
                </a:solidFill>
              </a:rPr>
              <a:t>To review evaluations/determine present level of performance (PLOP)</a:t>
            </a:r>
          </a:p>
          <a:p>
            <a:pPr marL="457200" indent="-457200">
              <a:buFont typeface="Arial" panose="020B0604020202020204" pitchFamily="34" charset="0"/>
              <a:buChar char="•"/>
            </a:pPr>
            <a:r>
              <a:rPr lang="en-US" sz="2800" dirty="0">
                <a:solidFill>
                  <a:schemeClr val="bg1"/>
                </a:solidFill>
              </a:rPr>
              <a:t>To measure the progress towards the student’s goals &amp; adapt goals accordingly</a:t>
            </a:r>
          </a:p>
          <a:p>
            <a:pPr marL="457200" indent="-457200">
              <a:buFont typeface="Arial" panose="020B0604020202020204" pitchFamily="34" charset="0"/>
              <a:buChar char="•"/>
            </a:pPr>
            <a:r>
              <a:rPr lang="en-US" sz="2800" dirty="0">
                <a:solidFill>
                  <a:schemeClr val="bg1"/>
                </a:solidFill>
              </a:rPr>
              <a:t>To allow parents &amp; teachers the opportunity to provide updates on the student</a:t>
            </a:r>
          </a:p>
          <a:p>
            <a:pPr marL="457200" indent="-457200">
              <a:buFont typeface="Arial" panose="020B0604020202020204" pitchFamily="34" charset="0"/>
              <a:buChar char="•"/>
            </a:pPr>
            <a:r>
              <a:rPr lang="en-US" sz="2800" dirty="0">
                <a:solidFill>
                  <a:schemeClr val="bg1"/>
                </a:solidFill>
              </a:rPr>
              <a:t>To consider changes to services &amp; accommodations</a:t>
            </a:r>
          </a:p>
        </p:txBody>
      </p:sp>
    </p:spTree>
    <p:extLst>
      <p:ext uri="{BB962C8B-B14F-4D97-AF65-F5344CB8AC3E}">
        <p14:creationId xmlns:p14="http://schemas.microsoft.com/office/powerpoint/2010/main" val="4105581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4" name="Round Diagonal Corner Rectangle 13">
            <a:extLst>
              <a:ext uri="{FF2B5EF4-FFF2-40B4-BE49-F238E27FC236}">
                <a16:creationId xmlns:a16="http://schemas.microsoft.com/office/drawing/2014/main" id="{11F51BED-0CF1-BB49-9844-1444177232FA}"/>
              </a:ext>
            </a:extLst>
          </p:cNvPr>
          <p:cNvSpPr/>
          <p:nvPr/>
        </p:nvSpPr>
        <p:spPr>
          <a:xfrm>
            <a:off x="279021" y="2473811"/>
            <a:ext cx="5695895" cy="4052250"/>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11" name="Parallelogram 10">
            <a:extLst>
              <a:ext uri="{FF2B5EF4-FFF2-40B4-BE49-F238E27FC236}">
                <a16:creationId xmlns:a16="http://schemas.microsoft.com/office/drawing/2014/main" id="{472E97C0-5E34-0248-B61A-4684F32095B1}"/>
              </a:ext>
            </a:extLst>
          </p:cNvPr>
          <p:cNvSpPr/>
          <p:nvPr/>
        </p:nvSpPr>
        <p:spPr>
          <a:xfrm>
            <a:off x="1341835" y="612098"/>
            <a:ext cx="9739396" cy="781739"/>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t>The Purpose of the IEP Meeting</a:t>
            </a:r>
          </a:p>
        </p:txBody>
      </p:sp>
      <p:sp>
        <p:nvSpPr>
          <p:cNvPr id="6" name="Round Diagonal Corner Rectangle 5">
            <a:extLst>
              <a:ext uri="{FF2B5EF4-FFF2-40B4-BE49-F238E27FC236}">
                <a16:creationId xmlns:a16="http://schemas.microsoft.com/office/drawing/2014/main" id="{344DB5C6-3101-2049-9388-1388226A0029}"/>
              </a:ext>
            </a:extLst>
          </p:cNvPr>
          <p:cNvSpPr/>
          <p:nvPr/>
        </p:nvSpPr>
        <p:spPr>
          <a:xfrm>
            <a:off x="6217084" y="2412518"/>
            <a:ext cx="5695895" cy="4113542"/>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A2B823-A604-DF45-8017-6BB211574F09}"/>
              </a:ext>
            </a:extLst>
          </p:cNvPr>
          <p:cNvSpPr/>
          <p:nvPr/>
        </p:nvSpPr>
        <p:spPr>
          <a:xfrm>
            <a:off x="825276" y="1487417"/>
            <a:ext cx="10772514" cy="954107"/>
          </a:xfrm>
          <a:prstGeom prst="rect">
            <a:avLst/>
          </a:prstGeom>
        </p:spPr>
        <p:txBody>
          <a:bodyPr wrap="square">
            <a:spAutoFit/>
          </a:bodyPr>
          <a:lstStyle/>
          <a:p>
            <a:pPr algn="ctr"/>
            <a:r>
              <a:rPr lang="en-US" sz="2800" i="1" dirty="0">
                <a:latin typeface="Franklin Gothic Medium" panose="020B0603020102020204" pitchFamily="34" charset="0"/>
              </a:rPr>
              <a:t>Did you know… parents may request a meeting to review the plan at any time throughout the year.</a:t>
            </a:r>
            <a:endParaRPr lang="en-US" sz="2800" dirty="0"/>
          </a:p>
        </p:txBody>
      </p:sp>
      <p:sp>
        <p:nvSpPr>
          <p:cNvPr id="8" name="TextBox 7">
            <a:extLst>
              <a:ext uri="{FF2B5EF4-FFF2-40B4-BE49-F238E27FC236}">
                <a16:creationId xmlns:a16="http://schemas.microsoft.com/office/drawing/2014/main" id="{85BF51AD-2582-8D49-A2D6-EA533225F351}"/>
              </a:ext>
            </a:extLst>
          </p:cNvPr>
          <p:cNvSpPr txBox="1"/>
          <p:nvPr/>
        </p:nvSpPr>
        <p:spPr>
          <a:xfrm>
            <a:off x="696855" y="2848967"/>
            <a:ext cx="4840710" cy="2677656"/>
          </a:xfrm>
          <a:prstGeom prst="rect">
            <a:avLst/>
          </a:prstGeom>
          <a:noFill/>
        </p:spPr>
        <p:txBody>
          <a:bodyPr wrap="square" rtlCol="0">
            <a:spAutoFit/>
          </a:bodyPr>
          <a:lstStyle/>
          <a:p>
            <a:r>
              <a:rPr lang="en-US" sz="2400" dirty="0">
                <a:solidFill>
                  <a:schemeClr val="bg1"/>
                </a:solidFill>
              </a:rPr>
              <a:t>Determine Goals:</a:t>
            </a:r>
          </a:p>
          <a:p>
            <a:pPr marL="342900" indent="-342900">
              <a:buFont typeface="Arial" panose="020B0604020202020204" pitchFamily="34" charset="0"/>
              <a:buChar char="•"/>
            </a:pPr>
            <a:r>
              <a:rPr lang="en-US" sz="2400" dirty="0">
                <a:solidFill>
                  <a:schemeClr val="bg1"/>
                </a:solidFill>
              </a:rPr>
              <a:t>	Academic (i.e. reading, writing, 			math)</a:t>
            </a:r>
          </a:p>
          <a:p>
            <a:pPr marL="342900" indent="-342900">
              <a:buFont typeface="Arial" panose="020B0604020202020204" pitchFamily="34" charset="0"/>
              <a:buChar char="•"/>
            </a:pPr>
            <a:r>
              <a:rPr lang="en-US" sz="2400" dirty="0">
                <a:solidFill>
                  <a:schemeClr val="bg1"/>
                </a:solidFill>
              </a:rPr>
              <a:t>Social/emotional</a:t>
            </a:r>
          </a:p>
          <a:p>
            <a:pPr marL="342900" indent="-342900">
              <a:buFont typeface="Arial" panose="020B0604020202020204" pitchFamily="34" charset="0"/>
              <a:buChar char="•"/>
            </a:pPr>
            <a:r>
              <a:rPr lang="en-US" sz="2400" dirty="0">
                <a:solidFill>
                  <a:schemeClr val="bg1"/>
                </a:solidFill>
              </a:rPr>
              <a:t>Functional/developmental</a:t>
            </a:r>
          </a:p>
          <a:p>
            <a:pPr marL="342900" indent="-342900">
              <a:buFont typeface="Arial" panose="020B0604020202020204" pitchFamily="34" charset="0"/>
              <a:buChar char="•"/>
            </a:pPr>
            <a:r>
              <a:rPr lang="en-US" sz="2400" dirty="0">
                <a:solidFill>
                  <a:schemeClr val="bg1"/>
                </a:solidFill>
              </a:rPr>
              <a:t>Behavioral</a:t>
            </a:r>
          </a:p>
          <a:p>
            <a:pPr marL="342900" indent="-342900">
              <a:buFont typeface="Arial" panose="020B0604020202020204" pitchFamily="34" charset="0"/>
              <a:buChar char="•"/>
            </a:pPr>
            <a:r>
              <a:rPr lang="en-US" sz="2400" dirty="0">
                <a:solidFill>
                  <a:schemeClr val="bg1"/>
                </a:solidFill>
              </a:rPr>
              <a:t>Therapeutic (i.e. OT, PT, Speech)</a:t>
            </a:r>
          </a:p>
        </p:txBody>
      </p:sp>
      <p:sp>
        <p:nvSpPr>
          <p:cNvPr id="9" name="TextBox 8">
            <a:extLst>
              <a:ext uri="{FF2B5EF4-FFF2-40B4-BE49-F238E27FC236}">
                <a16:creationId xmlns:a16="http://schemas.microsoft.com/office/drawing/2014/main" id="{EDB11739-F901-184D-B306-A5988234B21E}"/>
              </a:ext>
            </a:extLst>
          </p:cNvPr>
          <p:cNvSpPr txBox="1"/>
          <p:nvPr/>
        </p:nvSpPr>
        <p:spPr>
          <a:xfrm>
            <a:off x="6599808" y="2811254"/>
            <a:ext cx="5133542" cy="3416320"/>
          </a:xfrm>
          <a:prstGeom prst="rect">
            <a:avLst/>
          </a:prstGeom>
          <a:noFill/>
        </p:spPr>
        <p:txBody>
          <a:bodyPr wrap="square" rtlCol="0">
            <a:spAutoFit/>
          </a:bodyPr>
          <a:lstStyle/>
          <a:p>
            <a:r>
              <a:rPr lang="en-US" sz="2400" dirty="0">
                <a:solidFill>
                  <a:schemeClr val="bg1"/>
                </a:solidFill>
              </a:rPr>
              <a:t>Determine accommodations:</a:t>
            </a:r>
          </a:p>
          <a:p>
            <a:pPr marL="342900" indent="-342900">
              <a:buFont typeface="Arial" panose="020B0604020202020204" pitchFamily="34" charset="0"/>
              <a:buChar char="•"/>
            </a:pPr>
            <a:r>
              <a:rPr lang="en-US" sz="2400" dirty="0">
                <a:solidFill>
                  <a:schemeClr val="bg1"/>
                </a:solidFill>
              </a:rPr>
              <a:t>Sensory items to avoid or seek out</a:t>
            </a:r>
          </a:p>
          <a:p>
            <a:pPr marL="342900" indent="-342900">
              <a:buFont typeface="Arial" panose="020B0604020202020204" pitchFamily="34" charset="0"/>
              <a:buChar char="•"/>
            </a:pPr>
            <a:r>
              <a:rPr lang="en-US" sz="2400" dirty="0">
                <a:solidFill>
                  <a:schemeClr val="bg1"/>
                </a:solidFill>
              </a:rPr>
              <a:t>Preferred seating</a:t>
            </a:r>
          </a:p>
          <a:p>
            <a:pPr marL="342900" indent="-342900">
              <a:buFont typeface="Arial" panose="020B0604020202020204" pitchFamily="34" charset="0"/>
              <a:buChar char="•"/>
            </a:pPr>
            <a:r>
              <a:rPr lang="en-US" sz="2400" dirty="0">
                <a:solidFill>
                  <a:schemeClr val="bg1"/>
                </a:solidFill>
              </a:rPr>
              <a:t>Breaks</a:t>
            </a:r>
          </a:p>
          <a:p>
            <a:pPr marL="342900" indent="-342900">
              <a:buFont typeface="Arial" panose="020B0604020202020204" pitchFamily="34" charset="0"/>
              <a:buChar char="•"/>
            </a:pPr>
            <a:r>
              <a:rPr lang="en-US" sz="2400" dirty="0">
                <a:solidFill>
                  <a:schemeClr val="bg1"/>
                </a:solidFill>
              </a:rPr>
              <a:t>Assistive technology</a:t>
            </a:r>
          </a:p>
          <a:p>
            <a:pPr marL="342900" indent="-342900">
              <a:buFont typeface="Arial" panose="020B0604020202020204" pitchFamily="34" charset="0"/>
              <a:buChar char="•"/>
            </a:pPr>
            <a:r>
              <a:rPr lang="en-US" sz="2400" dirty="0">
                <a:solidFill>
                  <a:schemeClr val="bg1"/>
                </a:solidFill>
              </a:rPr>
              <a:t>Additional time to complete. work/tests</a:t>
            </a:r>
          </a:p>
          <a:p>
            <a:pPr marL="342900" indent="-342900">
              <a:buFont typeface="Arial" panose="020B0604020202020204" pitchFamily="34" charset="0"/>
              <a:buChar char="•"/>
            </a:pPr>
            <a:r>
              <a:rPr lang="en-US" sz="2400" dirty="0">
                <a:solidFill>
                  <a:schemeClr val="bg1"/>
                </a:solidFill>
              </a:rPr>
              <a:t>Advanced warning of emergency Drills/headphones</a:t>
            </a:r>
          </a:p>
        </p:txBody>
      </p:sp>
    </p:spTree>
    <p:extLst>
      <p:ext uri="{BB962C8B-B14F-4D97-AF65-F5344CB8AC3E}">
        <p14:creationId xmlns:p14="http://schemas.microsoft.com/office/powerpoint/2010/main" val="496114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4" name="Round Diagonal Corner Rectangle 13">
            <a:extLst>
              <a:ext uri="{FF2B5EF4-FFF2-40B4-BE49-F238E27FC236}">
                <a16:creationId xmlns:a16="http://schemas.microsoft.com/office/drawing/2014/main" id="{11F51BED-0CF1-BB49-9844-1444177232FA}"/>
              </a:ext>
            </a:extLst>
          </p:cNvPr>
          <p:cNvSpPr/>
          <p:nvPr/>
        </p:nvSpPr>
        <p:spPr>
          <a:xfrm>
            <a:off x="454385" y="4846377"/>
            <a:ext cx="8777297" cy="1399525"/>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11" name="Parallelogram 10">
            <a:extLst>
              <a:ext uri="{FF2B5EF4-FFF2-40B4-BE49-F238E27FC236}">
                <a16:creationId xmlns:a16="http://schemas.microsoft.com/office/drawing/2014/main" id="{472E97C0-5E34-0248-B61A-4684F32095B1}"/>
              </a:ext>
            </a:extLst>
          </p:cNvPr>
          <p:cNvSpPr/>
          <p:nvPr/>
        </p:nvSpPr>
        <p:spPr>
          <a:xfrm>
            <a:off x="1341835" y="612098"/>
            <a:ext cx="9739396" cy="781739"/>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t>The Purpose of the IEP Meeting</a:t>
            </a:r>
          </a:p>
        </p:txBody>
      </p:sp>
      <p:sp>
        <p:nvSpPr>
          <p:cNvPr id="12" name="Round Diagonal Corner Rectangle 11">
            <a:extLst>
              <a:ext uri="{FF2B5EF4-FFF2-40B4-BE49-F238E27FC236}">
                <a16:creationId xmlns:a16="http://schemas.microsoft.com/office/drawing/2014/main" id="{46653D3B-1C02-F948-BB31-CD8672CC53C9}"/>
              </a:ext>
            </a:extLst>
          </p:cNvPr>
          <p:cNvSpPr/>
          <p:nvPr/>
        </p:nvSpPr>
        <p:spPr>
          <a:xfrm>
            <a:off x="2379945" y="1641971"/>
            <a:ext cx="9528696" cy="2677656"/>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AEB51F3-7115-D04C-A7B9-2C554D2B1E3B}"/>
              </a:ext>
            </a:extLst>
          </p:cNvPr>
          <p:cNvSpPr txBox="1"/>
          <p:nvPr/>
        </p:nvSpPr>
        <p:spPr>
          <a:xfrm>
            <a:off x="2729133" y="1849190"/>
            <a:ext cx="8970177" cy="2677656"/>
          </a:xfrm>
          <a:prstGeom prst="rect">
            <a:avLst/>
          </a:prstGeom>
          <a:noFill/>
        </p:spPr>
        <p:txBody>
          <a:bodyPr wrap="square" rtlCol="0">
            <a:spAutoFit/>
          </a:bodyPr>
          <a:lstStyle/>
          <a:p>
            <a:r>
              <a:rPr lang="en-US" sz="2800" dirty="0">
                <a:solidFill>
                  <a:schemeClr val="bg1"/>
                </a:solidFill>
              </a:rPr>
              <a:t>When the IEP Team determines it is necessary to perform evaluations:</a:t>
            </a:r>
          </a:p>
          <a:p>
            <a:pPr marL="457200" indent="-457200">
              <a:buFont typeface="Arial" panose="020B0604020202020204" pitchFamily="34" charset="0"/>
              <a:buChar char="•"/>
            </a:pPr>
            <a:r>
              <a:rPr lang="en-US" sz="2800" dirty="0">
                <a:solidFill>
                  <a:schemeClr val="bg1"/>
                </a:solidFill>
              </a:rPr>
              <a:t>School has 45 </a:t>
            </a:r>
            <a:r>
              <a:rPr lang="en-US" sz="2800" dirty="0">
                <a:solidFill>
                  <a:srgbClr val="FF0000"/>
                </a:solidFill>
              </a:rPr>
              <a:t>school days </a:t>
            </a:r>
            <a:r>
              <a:rPr lang="en-US" sz="2800" dirty="0">
                <a:solidFill>
                  <a:schemeClr val="bg1"/>
                </a:solidFill>
              </a:rPr>
              <a:t>to conduct the evaluation and hold IEP meeting to discuss results</a:t>
            </a:r>
          </a:p>
          <a:p>
            <a:pPr marL="457200" indent="-457200">
              <a:buFont typeface="Arial" panose="020B0604020202020204" pitchFamily="34" charset="0"/>
              <a:buChar char="•"/>
            </a:pPr>
            <a:r>
              <a:rPr lang="en-US" sz="2800" dirty="0">
                <a:solidFill>
                  <a:schemeClr val="bg1"/>
                </a:solidFill>
              </a:rPr>
              <a:t>CDS has 60 </a:t>
            </a:r>
            <a:r>
              <a:rPr lang="en-US" sz="2800" dirty="0">
                <a:solidFill>
                  <a:srgbClr val="FF0000"/>
                </a:solidFill>
              </a:rPr>
              <a:t>calendar</a:t>
            </a:r>
            <a:r>
              <a:rPr lang="en-US" sz="2800" dirty="0">
                <a:solidFill>
                  <a:schemeClr val="bg1"/>
                </a:solidFill>
              </a:rPr>
              <a:t> days</a:t>
            </a:r>
          </a:p>
          <a:p>
            <a:endParaRPr lang="en-US" sz="2800" dirty="0">
              <a:solidFill>
                <a:schemeClr val="bg1"/>
              </a:solidFill>
            </a:endParaRPr>
          </a:p>
        </p:txBody>
      </p:sp>
      <p:sp>
        <p:nvSpPr>
          <p:cNvPr id="2" name="Rectangle 1">
            <a:extLst>
              <a:ext uri="{FF2B5EF4-FFF2-40B4-BE49-F238E27FC236}">
                <a16:creationId xmlns:a16="http://schemas.microsoft.com/office/drawing/2014/main" id="{45B1F26A-DEBC-EC4C-8B80-E997D8778282}"/>
              </a:ext>
            </a:extLst>
          </p:cNvPr>
          <p:cNvSpPr/>
          <p:nvPr/>
        </p:nvSpPr>
        <p:spPr>
          <a:xfrm>
            <a:off x="1073344" y="5061474"/>
            <a:ext cx="7882765" cy="954107"/>
          </a:xfrm>
          <a:prstGeom prst="rect">
            <a:avLst/>
          </a:prstGeom>
        </p:spPr>
        <p:txBody>
          <a:bodyPr wrap="square">
            <a:spAutoFit/>
          </a:bodyPr>
          <a:lstStyle/>
          <a:p>
            <a:r>
              <a:rPr lang="en-US" sz="2800" dirty="0">
                <a:solidFill>
                  <a:schemeClr val="bg1"/>
                </a:solidFill>
              </a:rPr>
              <a:t>Parents should receive results of evaluations at least 3 days before the IEP meeting</a:t>
            </a:r>
          </a:p>
        </p:txBody>
      </p:sp>
    </p:spTree>
    <p:extLst>
      <p:ext uri="{BB962C8B-B14F-4D97-AF65-F5344CB8AC3E}">
        <p14:creationId xmlns:p14="http://schemas.microsoft.com/office/powerpoint/2010/main" val="3042728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11" name="Parallelogram 10">
            <a:extLst>
              <a:ext uri="{FF2B5EF4-FFF2-40B4-BE49-F238E27FC236}">
                <a16:creationId xmlns:a16="http://schemas.microsoft.com/office/drawing/2014/main" id="{472E97C0-5E34-0248-B61A-4684F32095B1}"/>
              </a:ext>
            </a:extLst>
          </p:cNvPr>
          <p:cNvSpPr/>
          <p:nvPr/>
        </p:nvSpPr>
        <p:spPr>
          <a:xfrm>
            <a:off x="1341835" y="612098"/>
            <a:ext cx="9739396" cy="781739"/>
          </a:xfrm>
          <a:prstGeom prst="parallelogram">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t>The Triennial IEP Meeting</a:t>
            </a:r>
          </a:p>
        </p:txBody>
      </p:sp>
      <p:sp>
        <p:nvSpPr>
          <p:cNvPr id="12" name="Round Diagonal Corner Rectangle 11">
            <a:extLst>
              <a:ext uri="{FF2B5EF4-FFF2-40B4-BE49-F238E27FC236}">
                <a16:creationId xmlns:a16="http://schemas.microsoft.com/office/drawing/2014/main" id="{46653D3B-1C02-F948-BB31-CD8672CC53C9}"/>
              </a:ext>
            </a:extLst>
          </p:cNvPr>
          <p:cNvSpPr/>
          <p:nvPr/>
        </p:nvSpPr>
        <p:spPr>
          <a:xfrm>
            <a:off x="1173659" y="2070759"/>
            <a:ext cx="9907572" cy="3531695"/>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5B1F26A-DEBC-EC4C-8B80-E997D8778282}"/>
              </a:ext>
            </a:extLst>
          </p:cNvPr>
          <p:cNvSpPr/>
          <p:nvPr/>
        </p:nvSpPr>
        <p:spPr>
          <a:xfrm>
            <a:off x="1703976" y="2325752"/>
            <a:ext cx="9076013" cy="3539430"/>
          </a:xfrm>
          <a:prstGeom prst="rect">
            <a:avLst/>
          </a:prstGeom>
        </p:spPr>
        <p:txBody>
          <a:bodyPr wrap="square">
            <a:spAutoFit/>
          </a:bodyPr>
          <a:lstStyle/>
          <a:p>
            <a:r>
              <a:rPr lang="en-US" sz="2800" dirty="0">
                <a:solidFill>
                  <a:schemeClr val="bg1"/>
                </a:solidFill>
              </a:rPr>
              <a:t>In addition to the annual IEP meeting, IDEA requires Triennial Reviews every 3</a:t>
            </a:r>
            <a:r>
              <a:rPr lang="en-US" sz="2800" baseline="30000" dirty="0">
                <a:solidFill>
                  <a:schemeClr val="bg1"/>
                </a:solidFill>
              </a:rPr>
              <a:t>rd</a:t>
            </a:r>
            <a:r>
              <a:rPr lang="en-US" sz="2800" dirty="0">
                <a:solidFill>
                  <a:schemeClr val="bg1"/>
                </a:solidFill>
              </a:rPr>
              <a:t> year:</a:t>
            </a:r>
          </a:p>
          <a:p>
            <a:pPr marL="457200" indent="-457200">
              <a:buFont typeface="Arial" panose="020B0604020202020204" pitchFamily="34" charset="0"/>
              <a:buChar char="•"/>
            </a:pPr>
            <a:r>
              <a:rPr lang="en-US" sz="2800" dirty="0">
                <a:solidFill>
                  <a:schemeClr val="bg1"/>
                </a:solidFill>
              </a:rPr>
              <a:t>To assess if a student’s needs have changed</a:t>
            </a:r>
          </a:p>
          <a:p>
            <a:pPr marL="457200" indent="-457200">
              <a:buFont typeface="Arial" panose="020B0604020202020204" pitchFamily="34" charset="0"/>
              <a:buChar char="•"/>
            </a:pPr>
            <a:r>
              <a:rPr lang="en-US" sz="2800" dirty="0">
                <a:solidFill>
                  <a:schemeClr val="bg1"/>
                </a:solidFill>
              </a:rPr>
              <a:t>To determine if they continue to be eligible to receive special education services</a:t>
            </a:r>
          </a:p>
          <a:p>
            <a:pPr marL="457200" indent="-457200">
              <a:buFont typeface="Arial" panose="020B0604020202020204" pitchFamily="34" charset="0"/>
              <a:buChar char="•"/>
            </a:pPr>
            <a:r>
              <a:rPr lang="en-US" sz="2800" dirty="0">
                <a:solidFill>
                  <a:schemeClr val="bg1"/>
                </a:solidFill>
              </a:rPr>
              <a:t>To provide data which will help to inform IEP goals</a:t>
            </a:r>
          </a:p>
          <a:p>
            <a:pPr marL="457200" indent="-457200">
              <a:buFont typeface="Arial" panose="020B0604020202020204" pitchFamily="34" charset="0"/>
              <a:buChar char="•"/>
            </a:pPr>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007404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 Diagonal Corner Rectangle 12">
            <a:extLst>
              <a:ext uri="{FF2B5EF4-FFF2-40B4-BE49-F238E27FC236}">
                <a16:creationId xmlns:a16="http://schemas.microsoft.com/office/drawing/2014/main" id="{EB9C0AAE-6A4C-674A-85BB-20B4A5E8A3F8}"/>
              </a:ext>
            </a:extLst>
          </p:cNvPr>
          <p:cNvSpPr/>
          <p:nvPr/>
        </p:nvSpPr>
        <p:spPr>
          <a:xfrm>
            <a:off x="403965" y="2146892"/>
            <a:ext cx="11094138" cy="2113213"/>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ound Diagonal Corner Rectangle 11">
            <a:extLst>
              <a:ext uri="{FF2B5EF4-FFF2-40B4-BE49-F238E27FC236}">
                <a16:creationId xmlns:a16="http://schemas.microsoft.com/office/drawing/2014/main" id="{3908B087-3A3B-6946-90BA-75AB666625E0}"/>
              </a:ext>
            </a:extLst>
          </p:cNvPr>
          <p:cNvSpPr/>
          <p:nvPr/>
        </p:nvSpPr>
        <p:spPr>
          <a:xfrm>
            <a:off x="503383" y="2201264"/>
            <a:ext cx="10895302" cy="1945095"/>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53C3B3C-90C8-CA48-9C92-5BFDDA4F1F1F}"/>
              </a:ext>
            </a:extLst>
          </p:cNvPr>
          <p:cNvSpPr/>
          <p:nvPr/>
        </p:nvSpPr>
        <p:spPr>
          <a:xfrm>
            <a:off x="0" y="-1215309"/>
            <a:ext cx="12192000" cy="2933647"/>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6327B2-E82C-1F47-820B-2934556AB5B0}"/>
              </a:ext>
            </a:extLst>
          </p:cNvPr>
          <p:cNvSpPr/>
          <p:nvPr/>
        </p:nvSpPr>
        <p:spPr>
          <a:xfrm>
            <a:off x="2253958" y="612778"/>
            <a:ext cx="817178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Planning for the IEP meeting</a:t>
            </a:r>
          </a:p>
        </p:txBody>
      </p:sp>
      <p:sp>
        <p:nvSpPr>
          <p:cNvPr id="2" name="Rectangle 1">
            <a:extLst>
              <a:ext uri="{FF2B5EF4-FFF2-40B4-BE49-F238E27FC236}">
                <a16:creationId xmlns:a16="http://schemas.microsoft.com/office/drawing/2014/main" id="{AA95C2DE-910C-3C45-94FA-F34AD17C83A0}"/>
              </a:ext>
            </a:extLst>
          </p:cNvPr>
          <p:cNvSpPr/>
          <p:nvPr/>
        </p:nvSpPr>
        <p:spPr>
          <a:xfrm>
            <a:off x="1006257" y="2265870"/>
            <a:ext cx="9678444" cy="1815882"/>
          </a:xfrm>
          <a:prstGeom prst="rect">
            <a:avLst/>
          </a:prstGeom>
        </p:spPr>
        <p:txBody>
          <a:bodyPr wrap="square">
            <a:spAutoFit/>
          </a:bodyPr>
          <a:lstStyle/>
          <a:p>
            <a:r>
              <a:rPr lang="en-US" sz="2800" dirty="0">
                <a:solidFill>
                  <a:schemeClr val="bg1"/>
                </a:solidFill>
              </a:rPr>
              <a:t>The school sends the Advance Written Notice 7 days prior to the meeting:</a:t>
            </a:r>
          </a:p>
          <a:p>
            <a:pPr marL="285750" indent="-285750">
              <a:buFont typeface="Arial" panose="020B0604020202020204" pitchFamily="34" charset="0"/>
              <a:buChar char="•"/>
            </a:pPr>
            <a:r>
              <a:rPr lang="en-US" sz="2800" dirty="0">
                <a:solidFill>
                  <a:schemeClr val="bg1"/>
                </a:solidFill>
              </a:rPr>
              <a:t> Includes list of who will be present at the meeting</a:t>
            </a:r>
          </a:p>
          <a:p>
            <a:pPr marL="285750" indent="-285750">
              <a:buFont typeface="Arial" panose="020B0604020202020204" pitchFamily="34" charset="0"/>
              <a:buChar char="•"/>
            </a:pPr>
            <a:r>
              <a:rPr lang="en-US" sz="2800" dirty="0">
                <a:solidFill>
                  <a:schemeClr val="bg1"/>
                </a:solidFill>
              </a:rPr>
              <a:t>States the reason for the meeting</a:t>
            </a:r>
          </a:p>
        </p:txBody>
      </p:sp>
      <p:sp>
        <p:nvSpPr>
          <p:cNvPr id="16" name="Round Diagonal Corner Rectangle 15">
            <a:extLst>
              <a:ext uri="{FF2B5EF4-FFF2-40B4-BE49-F238E27FC236}">
                <a16:creationId xmlns:a16="http://schemas.microsoft.com/office/drawing/2014/main" id="{94CAB66A-A271-E641-BD05-5DBF55CF48C0}"/>
              </a:ext>
            </a:extLst>
          </p:cNvPr>
          <p:cNvSpPr/>
          <p:nvPr/>
        </p:nvSpPr>
        <p:spPr>
          <a:xfrm>
            <a:off x="403965" y="4403792"/>
            <a:ext cx="11094138" cy="2113213"/>
          </a:xfrm>
          <a:prstGeom prst="round2Diag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ound Diagonal Corner Rectangle 16">
            <a:extLst>
              <a:ext uri="{FF2B5EF4-FFF2-40B4-BE49-F238E27FC236}">
                <a16:creationId xmlns:a16="http://schemas.microsoft.com/office/drawing/2014/main" id="{11A37715-EBC4-6F42-8433-D00ACF80ACBC}"/>
              </a:ext>
            </a:extLst>
          </p:cNvPr>
          <p:cNvSpPr/>
          <p:nvPr/>
        </p:nvSpPr>
        <p:spPr>
          <a:xfrm>
            <a:off x="503383" y="4458164"/>
            <a:ext cx="10895302" cy="1945095"/>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33B3661-44E1-3244-A6C9-60145DB299F0}"/>
              </a:ext>
            </a:extLst>
          </p:cNvPr>
          <p:cNvSpPr/>
          <p:nvPr/>
        </p:nvSpPr>
        <p:spPr>
          <a:xfrm>
            <a:off x="594479" y="4558344"/>
            <a:ext cx="11094138" cy="2677656"/>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bg1"/>
                </a:solidFill>
              </a:rPr>
              <a:t>Parents should notify the team of any additional people they plan to bring to the meeting</a:t>
            </a:r>
          </a:p>
          <a:p>
            <a:pPr marL="285750" indent="-285750">
              <a:buFont typeface="Arial" panose="020B0604020202020204" pitchFamily="34" charset="0"/>
              <a:buChar char="•"/>
            </a:pPr>
            <a:r>
              <a:rPr lang="en-US" sz="2800" dirty="0">
                <a:solidFill>
                  <a:schemeClr val="bg1"/>
                </a:solidFill>
              </a:rPr>
              <a:t>Parents must inform the team if they are bringing a legal representative and plan to record the meeting</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999792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 grpId="0"/>
      <p:bldP spid="16" grpId="0" animBg="1"/>
      <p:bldP spid="17"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 Diagonal Corner Rectangle 12">
            <a:extLst>
              <a:ext uri="{FF2B5EF4-FFF2-40B4-BE49-F238E27FC236}">
                <a16:creationId xmlns:a16="http://schemas.microsoft.com/office/drawing/2014/main" id="{EB9C0AAE-6A4C-674A-85BB-20B4A5E8A3F8}"/>
              </a:ext>
            </a:extLst>
          </p:cNvPr>
          <p:cNvSpPr/>
          <p:nvPr/>
        </p:nvSpPr>
        <p:spPr>
          <a:xfrm>
            <a:off x="452489" y="2052724"/>
            <a:ext cx="11094138" cy="3909665"/>
          </a:xfrm>
          <a:prstGeom prst="round2Diag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ound Diagonal Corner Rectangle 11">
            <a:extLst>
              <a:ext uri="{FF2B5EF4-FFF2-40B4-BE49-F238E27FC236}">
                <a16:creationId xmlns:a16="http://schemas.microsoft.com/office/drawing/2014/main" id="{3908B087-3A3B-6946-90BA-75AB666625E0}"/>
              </a:ext>
            </a:extLst>
          </p:cNvPr>
          <p:cNvSpPr/>
          <p:nvPr/>
        </p:nvSpPr>
        <p:spPr>
          <a:xfrm>
            <a:off x="533781" y="2201264"/>
            <a:ext cx="10895302" cy="3520382"/>
          </a:xfrm>
          <a:prstGeom prst="round2DiagRect">
            <a:avLst>
              <a:gd name="adj1" fmla="val 21723"/>
              <a:gd name="adj2" fmla="val 0"/>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53C3B3C-90C8-CA48-9C92-5BFDDA4F1F1F}"/>
              </a:ext>
            </a:extLst>
          </p:cNvPr>
          <p:cNvSpPr/>
          <p:nvPr/>
        </p:nvSpPr>
        <p:spPr>
          <a:xfrm>
            <a:off x="0" y="-1215309"/>
            <a:ext cx="12192000" cy="2933647"/>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6327B2-E82C-1F47-820B-2934556AB5B0}"/>
              </a:ext>
            </a:extLst>
          </p:cNvPr>
          <p:cNvSpPr/>
          <p:nvPr/>
        </p:nvSpPr>
        <p:spPr>
          <a:xfrm>
            <a:off x="2253958" y="612778"/>
            <a:ext cx="817178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Planning for the IEP meeting</a:t>
            </a:r>
          </a:p>
        </p:txBody>
      </p:sp>
      <p:sp>
        <p:nvSpPr>
          <p:cNvPr id="17" name="Round Diagonal Corner Rectangle 16">
            <a:extLst>
              <a:ext uri="{FF2B5EF4-FFF2-40B4-BE49-F238E27FC236}">
                <a16:creationId xmlns:a16="http://schemas.microsoft.com/office/drawing/2014/main" id="{11A37715-EBC4-6F42-8433-D00ACF80ACBC}"/>
              </a:ext>
            </a:extLst>
          </p:cNvPr>
          <p:cNvSpPr/>
          <p:nvPr/>
        </p:nvSpPr>
        <p:spPr>
          <a:xfrm>
            <a:off x="503383" y="4458163"/>
            <a:ext cx="10895302" cy="1315549"/>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33B3661-44E1-3244-A6C9-60145DB299F0}"/>
              </a:ext>
            </a:extLst>
          </p:cNvPr>
          <p:cNvSpPr/>
          <p:nvPr/>
        </p:nvSpPr>
        <p:spPr>
          <a:xfrm>
            <a:off x="594479" y="4558344"/>
            <a:ext cx="11094138" cy="954107"/>
          </a:xfrm>
          <a:prstGeom prst="rect">
            <a:avLst/>
          </a:prstGeom>
        </p:spPr>
        <p:txBody>
          <a:bodyPr wrap="square">
            <a:spAutoFit/>
          </a:bodyPr>
          <a:lstStyle/>
          <a:p>
            <a:endParaRPr lang="en-US" sz="2800" dirty="0">
              <a:solidFill>
                <a:schemeClr val="bg1"/>
              </a:solidFill>
            </a:endParaRPr>
          </a:p>
          <a:p>
            <a:endParaRPr lang="en-US" sz="2800" dirty="0">
              <a:solidFill>
                <a:schemeClr val="bg1"/>
              </a:solidFill>
            </a:endParaRPr>
          </a:p>
        </p:txBody>
      </p:sp>
      <p:sp>
        <p:nvSpPr>
          <p:cNvPr id="4" name="Rectangle 3">
            <a:extLst>
              <a:ext uri="{FF2B5EF4-FFF2-40B4-BE49-F238E27FC236}">
                <a16:creationId xmlns:a16="http://schemas.microsoft.com/office/drawing/2014/main" id="{879F898B-9726-DA48-A101-5E9E0D24ED15}"/>
              </a:ext>
            </a:extLst>
          </p:cNvPr>
          <p:cNvSpPr/>
          <p:nvPr/>
        </p:nvSpPr>
        <p:spPr>
          <a:xfrm>
            <a:off x="923921" y="2253331"/>
            <a:ext cx="10054225" cy="4401205"/>
          </a:xfrm>
          <a:prstGeom prst="rect">
            <a:avLst/>
          </a:prstGeom>
        </p:spPr>
        <p:txBody>
          <a:bodyPr wrap="square">
            <a:spAutoFit/>
          </a:bodyPr>
          <a:lstStyle/>
          <a:p>
            <a:r>
              <a:rPr lang="en-US" sz="2800" dirty="0">
                <a:solidFill>
                  <a:schemeClr val="bg1"/>
                </a:solidFill>
              </a:rPr>
              <a:t>Determine your list of prioritized concerns to discuss at the meeting</a:t>
            </a:r>
          </a:p>
          <a:p>
            <a:pPr marL="457200" indent="-457200">
              <a:buFont typeface="Arial" panose="020B0604020202020204" pitchFamily="34" charset="0"/>
              <a:buChar char="•"/>
            </a:pPr>
            <a:r>
              <a:rPr lang="en-US" sz="2800" dirty="0">
                <a:solidFill>
                  <a:schemeClr val="bg1"/>
                </a:solidFill>
              </a:rPr>
              <a:t>Plan to discuss your top 3 concerns and follow up at a later date with any additional points</a:t>
            </a:r>
          </a:p>
          <a:p>
            <a:pPr marL="457200" indent="-457200">
              <a:buFont typeface="Arial" panose="020B0604020202020204" pitchFamily="34" charset="0"/>
              <a:buChar char="•"/>
            </a:pPr>
            <a:r>
              <a:rPr lang="en-US" sz="2800" dirty="0">
                <a:solidFill>
                  <a:schemeClr val="bg1"/>
                </a:solidFill>
              </a:rPr>
              <a:t>Think about possible solution paths/outcomes to discuss with the school</a:t>
            </a:r>
          </a:p>
          <a:p>
            <a:pPr marL="457200" indent="-457200">
              <a:buFont typeface="Arial" panose="020B0604020202020204" pitchFamily="34" charset="0"/>
              <a:buChar char="•"/>
            </a:pPr>
            <a:r>
              <a:rPr lang="en-US" sz="2800" dirty="0">
                <a:solidFill>
                  <a:schemeClr val="bg1"/>
                </a:solidFill>
              </a:rPr>
              <a:t>Bring data to assist in requests you are making</a:t>
            </a:r>
          </a:p>
          <a:p>
            <a:pPr marL="914400" lvl="1" indent="-457200">
              <a:buFont typeface="Arial" panose="020B0604020202020204" pitchFamily="34" charset="0"/>
              <a:buChar char="•"/>
            </a:pPr>
            <a:r>
              <a:rPr lang="en-US" sz="2800" dirty="0">
                <a:solidFill>
                  <a:schemeClr val="bg1"/>
                </a:solidFill>
              </a:rPr>
              <a:t>outside therapist, counselor, and provider evaluations &amp; progress reports</a:t>
            </a:r>
          </a:p>
          <a:p>
            <a:pPr marL="457200" indent="-457200">
              <a:buFont typeface="Arial" panose="020B0604020202020204" pitchFamily="34" charset="0"/>
              <a:buChar char="•"/>
            </a:pPr>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3389580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 Diagonal Corner Rectangle 12">
            <a:extLst>
              <a:ext uri="{FF2B5EF4-FFF2-40B4-BE49-F238E27FC236}">
                <a16:creationId xmlns:a16="http://schemas.microsoft.com/office/drawing/2014/main" id="{EB9C0AAE-6A4C-674A-85BB-20B4A5E8A3F8}"/>
              </a:ext>
            </a:extLst>
          </p:cNvPr>
          <p:cNvSpPr/>
          <p:nvPr/>
        </p:nvSpPr>
        <p:spPr>
          <a:xfrm>
            <a:off x="403965" y="2146893"/>
            <a:ext cx="11094138" cy="2487738"/>
          </a:xfrm>
          <a:prstGeom prst="round2Diag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ound Diagonal Corner Rectangle 11">
            <a:extLst>
              <a:ext uri="{FF2B5EF4-FFF2-40B4-BE49-F238E27FC236}">
                <a16:creationId xmlns:a16="http://schemas.microsoft.com/office/drawing/2014/main" id="{3908B087-3A3B-6946-90BA-75AB666625E0}"/>
              </a:ext>
            </a:extLst>
          </p:cNvPr>
          <p:cNvSpPr/>
          <p:nvPr/>
        </p:nvSpPr>
        <p:spPr>
          <a:xfrm>
            <a:off x="503383" y="2201264"/>
            <a:ext cx="10895302" cy="2357080"/>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53C3B3C-90C8-CA48-9C92-5BFDDA4F1F1F}"/>
              </a:ext>
            </a:extLst>
          </p:cNvPr>
          <p:cNvSpPr/>
          <p:nvPr/>
        </p:nvSpPr>
        <p:spPr>
          <a:xfrm>
            <a:off x="0" y="-1215309"/>
            <a:ext cx="12192000" cy="2933647"/>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6327B2-E82C-1F47-820B-2934556AB5B0}"/>
              </a:ext>
            </a:extLst>
          </p:cNvPr>
          <p:cNvSpPr/>
          <p:nvPr/>
        </p:nvSpPr>
        <p:spPr>
          <a:xfrm>
            <a:off x="2253958" y="612778"/>
            <a:ext cx="817178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Planning for the IEP meeting</a:t>
            </a:r>
          </a:p>
        </p:txBody>
      </p:sp>
      <p:sp>
        <p:nvSpPr>
          <p:cNvPr id="2" name="Rectangle 1">
            <a:extLst>
              <a:ext uri="{FF2B5EF4-FFF2-40B4-BE49-F238E27FC236}">
                <a16:creationId xmlns:a16="http://schemas.microsoft.com/office/drawing/2014/main" id="{AA95C2DE-910C-3C45-94FA-F34AD17C83A0}"/>
              </a:ext>
            </a:extLst>
          </p:cNvPr>
          <p:cNvSpPr/>
          <p:nvPr/>
        </p:nvSpPr>
        <p:spPr>
          <a:xfrm>
            <a:off x="1006256" y="2265870"/>
            <a:ext cx="10104329" cy="2677656"/>
          </a:xfrm>
          <a:prstGeom prst="rect">
            <a:avLst/>
          </a:prstGeom>
        </p:spPr>
        <p:txBody>
          <a:bodyPr wrap="square">
            <a:spAutoFit/>
          </a:bodyPr>
          <a:lstStyle/>
          <a:p>
            <a:r>
              <a:rPr lang="en-US" sz="2800" dirty="0">
                <a:solidFill>
                  <a:schemeClr val="bg1"/>
                </a:solidFill>
              </a:rPr>
              <a:t>Familiarize yourself with the IEP team and each of their roles</a:t>
            </a:r>
          </a:p>
          <a:p>
            <a:pPr marL="457200" indent="-457200">
              <a:buFont typeface="Arial" panose="020B0604020202020204" pitchFamily="34" charset="0"/>
              <a:buChar char="•"/>
            </a:pPr>
            <a:r>
              <a:rPr lang="en-US" sz="2800" dirty="0">
                <a:solidFill>
                  <a:schemeClr val="bg1"/>
                </a:solidFill>
              </a:rPr>
              <a:t>Administrator (who can authorize funding)</a:t>
            </a:r>
          </a:p>
          <a:p>
            <a:pPr marL="457200" indent="-457200">
              <a:buFont typeface="Arial" panose="020B0604020202020204" pitchFamily="34" charset="0"/>
              <a:buChar char="•"/>
            </a:pPr>
            <a:r>
              <a:rPr lang="en-US" sz="2800" dirty="0">
                <a:solidFill>
                  <a:schemeClr val="bg1"/>
                </a:solidFill>
              </a:rPr>
              <a:t>Special Education Teacher</a:t>
            </a:r>
          </a:p>
          <a:p>
            <a:pPr marL="457200" indent="-457200">
              <a:buFont typeface="Arial" panose="020B0604020202020204" pitchFamily="34" charset="0"/>
              <a:buChar char="•"/>
            </a:pPr>
            <a:r>
              <a:rPr lang="en-US" sz="2800" dirty="0">
                <a:solidFill>
                  <a:schemeClr val="bg1"/>
                </a:solidFill>
              </a:rPr>
              <a:t>Mainstream Education Teacher</a:t>
            </a:r>
          </a:p>
          <a:p>
            <a:pPr marL="457200" indent="-457200">
              <a:buFont typeface="Arial" panose="020B0604020202020204" pitchFamily="34" charset="0"/>
              <a:buChar char="•"/>
            </a:pPr>
            <a:r>
              <a:rPr lang="en-US" sz="2800" dirty="0">
                <a:solidFill>
                  <a:schemeClr val="bg1"/>
                </a:solidFill>
              </a:rPr>
              <a:t>Therapists (OT, PT, Speech)</a:t>
            </a:r>
          </a:p>
          <a:p>
            <a:endParaRPr lang="en-US" sz="2800" dirty="0">
              <a:solidFill>
                <a:schemeClr val="bg1"/>
              </a:solidFill>
            </a:endParaRPr>
          </a:p>
        </p:txBody>
      </p:sp>
      <p:sp>
        <p:nvSpPr>
          <p:cNvPr id="16" name="Round Diagonal Corner Rectangle 15">
            <a:extLst>
              <a:ext uri="{FF2B5EF4-FFF2-40B4-BE49-F238E27FC236}">
                <a16:creationId xmlns:a16="http://schemas.microsoft.com/office/drawing/2014/main" id="{94CAB66A-A271-E641-BD05-5DBF55CF48C0}"/>
              </a:ext>
            </a:extLst>
          </p:cNvPr>
          <p:cNvSpPr/>
          <p:nvPr/>
        </p:nvSpPr>
        <p:spPr>
          <a:xfrm>
            <a:off x="403965" y="4856583"/>
            <a:ext cx="11094138" cy="1660422"/>
          </a:xfrm>
          <a:prstGeom prst="round2Diag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ound Diagonal Corner Rectangle 16">
            <a:extLst>
              <a:ext uri="{FF2B5EF4-FFF2-40B4-BE49-F238E27FC236}">
                <a16:creationId xmlns:a16="http://schemas.microsoft.com/office/drawing/2014/main" id="{11A37715-EBC4-6F42-8433-D00ACF80ACBC}"/>
              </a:ext>
            </a:extLst>
          </p:cNvPr>
          <p:cNvSpPr/>
          <p:nvPr/>
        </p:nvSpPr>
        <p:spPr>
          <a:xfrm>
            <a:off x="503383" y="4943526"/>
            <a:ext cx="10895302" cy="1459733"/>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33B3661-44E1-3244-A6C9-60145DB299F0}"/>
              </a:ext>
            </a:extLst>
          </p:cNvPr>
          <p:cNvSpPr/>
          <p:nvPr/>
        </p:nvSpPr>
        <p:spPr>
          <a:xfrm>
            <a:off x="594479" y="4558344"/>
            <a:ext cx="11094138" cy="954107"/>
          </a:xfrm>
          <a:prstGeom prst="rect">
            <a:avLst/>
          </a:prstGeom>
        </p:spPr>
        <p:txBody>
          <a:bodyPr wrap="square">
            <a:spAutoFit/>
          </a:bodyPr>
          <a:lstStyle/>
          <a:p>
            <a:endParaRPr lang="en-US" sz="2800" dirty="0">
              <a:solidFill>
                <a:schemeClr val="bg1"/>
              </a:solidFill>
            </a:endParaRPr>
          </a:p>
          <a:p>
            <a:endParaRPr lang="en-US" sz="2800" dirty="0">
              <a:solidFill>
                <a:schemeClr val="bg1"/>
              </a:solidFill>
            </a:endParaRPr>
          </a:p>
        </p:txBody>
      </p:sp>
      <p:sp>
        <p:nvSpPr>
          <p:cNvPr id="4" name="Rectangle 3">
            <a:extLst>
              <a:ext uri="{FF2B5EF4-FFF2-40B4-BE49-F238E27FC236}">
                <a16:creationId xmlns:a16="http://schemas.microsoft.com/office/drawing/2014/main" id="{60735BDF-938C-5647-BCDA-91054AA67F9B}"/>
              </a:ext>
            </a:extLst>
          </p:cNvPr>
          <p:cNvSpPr/>
          <p:nvPr/>
        </p:nvSpPr>
        <p:spPr>
          <a:xfrm>
            <a:off x="742690" y="5165478"/>
            <a:ext cx="10416688" cy="954107"/>
          </a:xfrm>
          <a:prstGeom prst="rect">
            <a:avLst/>
          </a:prstGeom>
        </p:spPr>
        <p:txBody>
          <a:bodyPr wrap="square">
            <a:spAutoFit/>
          </a:bodyPr>
          <a:lstStyle/>
          <a:p>
            <a:r>
              <a:rPr lang="en-US" sz="2800" dirty="0">
                <a:solidFill>
                  <a:schemeClr val="bg1"/>
                </a:solidFill>
              </a:rPr>
              <a:t>Reflect on any information you would like to share with the school that could help to shape your child’s plan</a:t>
            </a:r>
          </a:p>
        </p:txBody>
      </p:sp>
    </p:spTree>
    <p:extLst>
      <p:ext uri="{BB962C8B-B14F-4D97-AF65-F5344CB8AC3E}">
        <p14:creationId xmlns:p14="http://schemas.microsoft.com/office/powerpoint/2010/main" val="2247625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 Diagonal Corner Rectangle 12">
            <a:extLst>
              <a:ext uri="{FF2B5EF4-FFF2-40B4-BE49-F238E27FC236}">
                <a16:creationId xmlns:a16="http://schemas.microsoft.com/office/drawing/2014/main" id="{EB9C0AAE-6A4C-674A-85BB-20B4A5E8A3F8}"/>
              </a:ext>
            </a:extLst>
          </p:cNvPr>
          <p:cNvSpPr/>
          <p:nvPr/>
        </p:nvSpPr>
        <p:spPr>
          <a:xfrm>
            <a:off x="395643" y="2394944"/>
            <a:ext cx="11094138" cy="1090427"/>
          </a:xfrm>
          <a:prstGeom prst="round2Diag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ound Diagonal Corner Rectangle 11">
            <a:extLst>
              <a:ext uri="{FF2B5EF4-FFF2-40B4-BE49-F238E27FC236}">
                <a16:creationId xmlns:a16="http://schemas.microsoft.com/office/drawing/2014/main" id="{3908B087-3A3B-6946-90BA-75AB666625E0}"/>
              </a:ext>
            </a:extLst>
          </p:cNvPr>
          <p:cNvSpPr/>
          <p:nvPr/>
        </p:nvSpPr>
        <p:spPr>
          <a:xfrm>
            <a:off x="495061" y="2449315"/>
            <a:ext cx="10895302" cy="954107"/>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53C3B3C-90C8-CA48-9C92-5BFDDA4F1F1F}"/>
              </a:ext>
            </a:extLst>
          </p:cNvPr>
          <p:cNvSpPr/>
          <p:nvPr/>
        </p:nvSpPr>
        <p:spPr>
          <a:xfrm>
            <a:off x="0" y="-1215309"/>
            <a:ext cx="12192000" cy="2933647"/>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6327B2-E82C-1F47-820B-2934556AB5B0}"/>
              </a:ext>
            </a:extLst>
          </p:cNvPr>
          <p:cNvSpPr/>
          <p:nvPr/>
        </p:nvSpPr>
        <p:spPr>
          <a:xfrm>
            <a:off x="2096124" y="509504"/>
            <a:ext cx="817178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Planning for the IEP meeting</a:t>
            </a:r>
          </a:p>
        </p:txBody>
      </p:sp>
      <p:sp>
        <p:nvSpPr>
          <p:cNvPr id="16" name="Round Diagonal Corner Rectangle 15">
            <a:extLst>
              <a:ext uri="{FF2B5EF4-FFF2-40B4-BE49-F238E27FC236}">
                <a16:creationId xmlns:a16="http://schemas.microsoft.com/office/drawing/2014/main" id="{94CAB66A-A271-E641-BD05-5DBF55CF48C0}"/>
              </a:ext>
            </a:extLst>
          </p:cNvPr>
          <p:cNvSpPr/>
          <p:nvPr/>
        </p:nvSpPr>
        <p:spPr>
          <a:xfrm>
            <a:off x="495061" y="3852030"/>
            <a:ext cx="7389182" cy="2138868"/>
          </a:xfrm>
          <a:prstGeom prst="round2Diag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ound Diagonal Corner Rectangle 16">
            <a:extLst>
              <a:ext uri="{FF2B5EF4-FFF2-40B4-BE49-F238E27FC236}">
                <a16:creationId xmlns:a16="http://schemas.microsoft.com/office/drawing/2014/main" id="{11A37715-EBC4-6F42-8433-D00ACF80ACBC}"/>
              </a:ext>
            </a:extLst>
          </p:cNvPr>
          <p:cNvSpPr/>
          <p:nvPr/>
        </p:nvSpPr>
        <p:spPr>
          <a:xfrm>
            <a:off x="594480" y="3938973"/>
            <a:ext cx="7177920" cy="1925800"/>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33B3661-44E1-3244-A6C9-60145DB299F0}"/>
              </a:ext>
            </a:extLst>
          </p:cNvPr>
          <p:cNvSpPr/>
          <p:nvPr/>
        </p:nvSpPr>
        <p:spPr>
          <a:xfrm>
            <a:off x="594479" y="4558344"/>
            <a:ext cx="11094138" cy="954107"/>
          </a:xfrm>
          <a:prstGeom prst="rect">
            <a:avLst/>
          </a:prstGeom>
        </p:spPr>
        <p:txBody>
          <a:bodyPr wrap="square">
            <a:spAutoFit/>
          </a:bodyPr>
          <a:lstStyle/>
          <a:p>
            <a:endParaRPr lang="en-US" sz="2800" dirty="0">
              <a:solidFill>
                <a:schemeClr val="bg1"/>
              </a:solidFill>
            </a:endParaRPr>
          </a:p>
          <a:p>
            <a:endParaRPr lang="en-US" sz="2800" dirty="0">
              <a:solidFill>
                <a:schemeClr val="bg1"/>
              </a:solidFill>
            </a:endParaRPr>
          </a:p>
        </p:txBody>
      </p:sp>
      <p:sp>
        <p:nvSpPr>
          <p:cNvPr id="4" name="Rectangle 3">
            <a:extLst>
              <a:ext uri="{FF2B5EF4-FFF2-40B4-BE49-F238E27FC236}">
                <a16:creationId xmlns:a16="http://schemas.microsoft.com/office/drawing/2014/main" id="{60735BDF-938C-5647-BCDA-91054AA67F9B}"/>
              </a:ext>
            </a:extLst>
          </p:cNvPr>
          <p:cNvSpPr/>
          <p:nvPr/>
        </p:nvSpPr>
        <p:spPr>
          <a:xfrm>
            <a:off x="833787" y="4160924"/>
            <a:ext cx="6887814" cy="1569660"/>
          </a:xfrm>
          <a:prstGeom prst="rect">
            <a:avLst/>
          </a:prstGeom>
        </p:spPr>
        <p:txBody>
          <a:bodyPr wrap="square">
            <a:spAutoFit/>
          </a:bodyPr>
          <a:lstStyle/>
          <a:p>
            <a:r>
              <a:rPr lang="en-US" sz="3200" dirty="0">
                <a:solidFill>
                  <a:schemeClr val="bg1"/>
                </a:solidFill>
              </a:rPr>
              <a:t>Pick out available dates to reconvene the IEP Meeting in the event that you run out of time during this meeting</a:t>
            </a:r>
          </a:p>
        </p:txBody>
      </p:sp>
      <p:sp>
        <p:nvSpPr>
          <p:cNvPr id="14" name="Rectangle 13">
            <a:extLst>
              <a:ext uri="{FF2B5EF4-FFF2-40B4-BE49-F238E27FC236}">
                <a16:creationId xmlns:a16="http://schemas.microsoft.com/office/drawing/2014/main" id="{F093E0F7-171E-C74B-9956-1681683BA522}"/>
              </a:ext>
            </a:extLst>
          </p:cNvPr>
          <p:cNvSpPr/>
          <p:nvPr/>
        </p:nvSpPr>
        <p:spPr>
          <a:xfrm>
            <a:off x="973675" y="2551770"/>
            <a:ext cx="10416688" cy="707886"/>
          </a:xfrm>
          <a:prstGeom prst="rect">
            <a:avLst/>
          </a:prstGeom>
        </p:spPr>
        <p:txBody>
          <a:bodyPr wrap="square">
            <a:spAutoFit/>
          </a:bodyPr>
          <a:lstStyle/>
          <a:p>
            <a:pPr algn="ctr"/>
            <a:r>
              <a:rPr lang="en-US" sz="4000" dirty="0">
                <a:solidFill>
                  <a:schemeClr val="bg1"/>
                </a:solidFill>
              </a:rPr>
              <a:t>Come prepared with written questions.</a:t>
            </a:r>
          </a:p>
        </p:txBody>
      </p:sp>
      <p:pic>
        <p:nvPicPr>
          <p:cNvPr id="8" name="Picture 7">
            <a:extLst>
              <a:ext uri="{FF2B5EF4-FFF2-40B4-BE49-F238E27FC236}">
                <a16:creationId xmlns:a16="http://schemas.microsoft.com/office/drawing/2014/main" id="{7D3F816A-D8E5-2543-8939-878F2809889F}"/>
              </a:ext>
            </a:extLst>
          </p:cNvPr>
          <p:cNvPicPr>
            <a:picLocks noChangeAspect="1"/>
          </p:cNvPicPr>
          <p:nvPr/>
        </p:nvPicPr>
        <p:blipFill>
          <a:blip r:embed="rId3"/>
          <a:stretch>
            <a:fillRect/>
          </a:stretch>
        </p:blipFill>
        <p:spPr>
          <a:xfrm>
            <a:off x="8407840" y="3724574"/>
            <a:ext cx="2757179" cy="2550391"/>
          </a:xfrm>
          <a:prstGeom prst="round2DiagRect">
            <a:avLst>
              <a:gd name="adj1" fmla="val 35061"/>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4295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685A1E54-4146-7A46-AA7B-1172CF535BD4}"/>
              </a:ext>
            </a:extLst>
          </p:cNvPr>
          <p:cNvSpPr/>
          <p:nvPr/>
        </p:nvSpPr>
        <p:spPr>
          <a:xfrm>
            <a:off x="0" y="1351508"/>
            <a:ext cx="12051001" cy="4154984"/>
          </a:xfrm>
          <a:prstGeom prst="rect">
            <a:avLst/>
          </a:prstGeom>
          <a:noFill/>
        </p:spPr>
        <p:txBody>
          <a:bodyPr wrap="square" lIns="91440" tIns="45720" rIns="91440" bIns="45720">
            <a:spAutoFit/>
          </a:bodyPr>
          <a:lstStyle/>
          <a:p>
            <a:pPr algn="ctr"/>
            <a:endParaRPr lang="en-US" altLang="en-US" sz="4400" u="sng" dirty="0"/>
          </a:p>
          <a:p>
            <a:pPr marL="571500" indent="-571500" algn="ctr">
              <a:buFont typeface="Arial" panose="020B0604020202020204" pitchFamily="34" charset="0"/>
              <a:buChar char="•"/>
            </a:pPr>
            <a:r>
              <a:rPr lang="en-US" altLang="en-US" sz="4400" dirty="0"/>
              <a:t>Introduction to Special Education Regulations</a:t>
            </a:r>
          </a:p>
          <a:p>
            <a:pPr algn="ctr"/>
            <a:endParaRPr lang="en-US" altLang="en-US" sz="4400" dirty="0"/>
          </a:p>
          <a:p>
            <a:pPr marL="571500" indent="-571500" algn="ctr">
              <a:buFont typeface="Arial" panose="020B0604020202020204" pitchFamily="34" charset="0"/>
              <a:buChar char="•"/>
            </a:pPr>
            <a:r>
              <a:rPr lang="en-US" altLang="en-US" sz="4400" dirty="0"/>
              <a:t>The Purpose &amp; Structure of the IEP/504</a:t>
            </a:r>
          </a:p>
          <a:p>
            <a:pPr algn="ctr"/>
            <a:endParaRPr lang="en-US" altLang="en-US" sz="4400" dirty="0"/>
          </a:p>
          <a:p>
            <a:pPr marL="571500" indent="-571500" algn="ctr">
              <a:buFont typeface="Arial" panose="020B0604020202020204" pitchFamily="34" charset="0"/>
              <a:buChar char="•"/>
            </a:pPr>
            <a:r>
              <a:rPr lang="en-US" altLang="en-US" sz="4400" dirty="0"/>
              <a:t> Procedural Safeguards &amp; Due Process</a:t>
            </a:r>
          </a:p>
        </p:txBody>
      </p:sp>
      <p:sp>
        <p:nvSpPr>
          <p:cNvPr id="12" name="Parallelogram 11">
            <a:extLst>
              <a:ext uri="{FF2B5EF4-FFF2-40B4-BE49-F238E27FC236}">
                <a16:creationId xmlns:a16="http://schemas.microsoft.com/office/drawing/2014/main" id="{FF418809-B677-B149-9524-3BA2F9D3FBA8}"/>
              </a:ext>
            </a:extLst>
          </p:cNvPr>
          <p:cNvSpPr/>
          <p:nvPr/>
        </p:nvSpPr>
        <p:spPr>
          <a:xfrm>
            <a:off x="2046513" y="854520"/>
            <a:ext cx="8098971" cy="781739"/>
          </a:xfrm>
          <a:prstGeom prst="parallelogram">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Today’s Topics</a:t>
            </a:r>
          </a:p>
        </p:txBody>
      </p:sp>
      <p:sp>
        <p:nvSpPr>
          <p:cNvPr id="2" name="Rectangle 1">
            <a:extLst>
              <a:ext uri="{FF2B5EF4-FFF2-40B4-BE49-F238E27FC236}">
                <a16:creationId xmlns:a16="http://schemas.microsoft.com/office/drawing/2014/main" id="{D9016DB2-C3C7-2B45-9029-2D0DC19CBA00}"/>
              </a:ext>
            </a:extLst>
          </p:cNvPr>
          <p:cNvSpPr/>
          <p:nvPr/>
        </p:nvSpPr>
        <p:spPr>
          <a:xfrm>
            <a:off x="2590798" y="783725"/>
            <a:ext cx="3078519" cy="923330"/>
          </a:xfrm>
          <a:prstGeom prst="rect">
            <a:avLst/>
          </a:prstGeom>
          <a:noFill/>
        </p:spPr>
        <p:txBody>
          <a:bodyPr wrap="square" lIns="91440" tIns="45720" rIns="91440" bIns="45720">
            <a:spAutoFit/>
          </a:bodyPr>
          <a:lstStyle/>
          <a:p>
            <a:pPr algn="ctr"/>
            <a:endParaRPr lang="en-US" sz="5400" b="0" cap="none" spc="0" dirty="0">
              <a:ln w="0"/>
              <a:solidFill>
                <a:schemeClr val="bg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3979961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fade">
                                      <p:cBhvr>
                                        <p:cTn id="14" dur="1000"/>
                                        <p:tgtEl>
                                          <p:spTgt spid="11">
                                            <p:txEl>
                                              <p:pRg st="3" end="3"/>
                                            </p:txEl>
                                          </p:spTgt>
                                        </p:tgtEl>
                                      </p:cBhvr>
                                    </p:animEffect>
                                    <p:anim calcmode="lin" valueType="num">
                                      <p:cBhvr>
                                        <p:cTn id="1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1000"/>
                                        <p:tgtEl>
                                          <p:spTgt spid="11">
                                            <p:txEl>
                                              <p:pRg st="5" end="5"/>
                                            </p:txEl>
                                          </p:spTgt>
                                        </p:tgtEl>
                                      </p:cBhvr>
                                    </p:animEffect>
                                    <p:anim calcmode="lin" valueType="num">
                                      <p:cBhvr>
                                        <p:cTn id="22"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9" name="Round Diagonal Corner Rectangle 8">
            <a:extLst>
              <a:ext uri="{FF2B5EF4-FFF2-40B4-BE49-F238E27FC236}">
                <a16:creationId xmlns:a16="http://schemas.microsoft.com/office/drawing/2014/main" id="{399EBB59-694F-E84B-8B20-525F42775CEF}"/>
              </a:ext>
            </a:extLst>
          </p:cNvPr>
          <p:cNvSpPr/>
          <p:nvPr/>
        </p:nvSpPr>
        <p:spPr>
          <a:xfrm>
            <a:off x="547204" y="3820333"/>
            <a:ext cx="11243741" cy="2375635"/>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11" name="Parallelogram 10">
            <a:extLst>
              <a:ext uri="{FF2B5EF4-FFF2-40B4-BE49-F238E27FC236}">
                <a16:creationId xmlns:a16="http://schemas.microsoft.com/office/drawing/2014/main" id="{472E97C0-5E34-0248-B61A-4684F32095B1}"/>
              </a:ext>
            </a:extLst>
          </p:cNvPr>
          <p:cNvSpPr/>
          <p:nvPr/>
        </p:nvSpPr>
        <p:spPr>
          <a:xfrm>
            <a:off x="1341835" y="612098"/>
            <a:ext cx="9739396" cy="781739"/>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t>After the IEP Meeting</a:t>
            </a:r>
          </a:p>
        </p:txBody>
      </p:sp>
      <p:sp>
        <p:nvSpPr>
          <p:cNvPr id="12" name="Round Diagonal Corner Rectangle 11">
            <a:extLst>
              <a:ext uri="{FF2B5EF4-FFF2-40B4-BE49-F238E27FC236}">
                <a16:creationId xmlns:a16="http://schemas.microsoft.com/office/drawing/2014/main" id="{46653D3B-1C02-F948-BB31-CD8672CC53C9}"/>
              </a:ext>
            </a:extLst>
          </p:cNvPr>
          <p:cNvSpPr/>
          <p:nvPr/>
        </p:nvSpPr>
        <p:spPr>
          <a:xfrm>
            <a:off x="547205" y="1673176"/>
            <a:ext cx="11243741" cy="2018292"/>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DE1A0C6-CAE3-014E-9547-209C861CDD2C}"/>
              </a:ext>
            </a:extLst>
          </p:cNvPr>
          <p:cNvSpPr/>
          <p:nvPr/>
        </p:nvSpPr>
        <p:spPr>
          <a:xfrm>
            <a:off x="1119311" y="2044005"/>
            <a:ext cx="10440140" cy="1384995"/>
          </a:xfrm>
          <a:prstGeom prst="rect">
            <a:avLst/>
          </a:prstGeom>
        </p:spPr>
        <p:txBody>
          <a:bodyPr wrap="square">
            <a:spAutoFit/>
          </a:bodyPr>
          <a:lstStyle/>
          <a:p>
            <a:r>
              <a:rPr lang="en-US" sz="2800" dirty="0">
                <a:solidFill>
                  <a:schemeClr val="bg1"/>
                </a:solidFill>
              </a:rPr>
              <a:t>The school must send Prior Written Notice within a reasonable time before the school plans to take (or refuses to take) actions related to the identification, evaluation, or educational placement of your child.</a:t>
            </a:r>
          </a:p>
        </p:txBody>
      </p:sp>
      <p:sp>
        <p:nvSpPr>
          <p:cNvPr id="8" name="TextBox 7">
            <a:extLst>
              <a:ext uri="{FF2B5EF4-FFF2-40B4-BE49-F238E27FC236}">
                <a16:creationId xmlns:a16="http://schemas.microsoft.com/office/drawing/2014/main" id="{EA12EEFC-E8FD-4A4C-9DD3-7F1B23BB1A1E}"/>
              </a:ext>
            </a:extLst>
          </p:cNvPr>
          <p:cNvSpPr txBox="1"/>
          <p:nvPr/>
        </p:nvSpPr>
        <p:spPr>
          <a:xfrm>
            <a:off x="991463" y="3820334"/>
            <a:ext cx="10440140" cy="2246769"/>
          </a:xfrm>
          <a:prstGeom prst="rect">
            <a:avLst/>
          </a:prstGeom>
          <a:noFill/>
        </p:spPr>
        <p:txBody>
          <a:bodyPr wrap="square" rtlCol="0">
            <a:spAutoFit/>
          </a:bodyPr>
          <a:lstStyle/>
          <a:p>
            <a:r>
              <a:rPr lang="en-US" sz="2800" dirty="0">
                <a:solidFill>
                  <a:schemeClr val="bg1"/>
                </a:solidFill>
              </a:rPr>
              <a:t>Examples:</a:t>
            </a:r>
          </a:p>
          <a:p>
            <a:pPr marL="914400" lvl="1" indent="-457200">
              <a:buFont typeface="Arial" panose="020B0604020202020204" pitchFamily="34" charset="0"/>
              <a:buChar char="•"/>
            </a:pPr>
            <a:r>
              <a:rPr lang="en-US" sz="2800" dirty="0">
                <a:solidFill>
                  <a:schemeClr val="bg1"/>
                </a:solidFill>
              </a:rPr>
              <a:t>Before an initial evaluation</a:t>
            </a:r>
          </a:p>
          <a:p>
            <a:pPr marL="914400" lvl="1" indent="-457200">
              <a:buFont typeface="Arial" panose="020B0604020202020204" pitchFamily="34" charset="0"/>
              <a:buChar char="•"/>
            </a:pPr>
            <a:r>
              <a:rPr lang="en-US" sz="2800" dirty="0">
                <a:solidFill>
                  <a:schemeClr val="bg1"/>
                </a:solidFill>
              </a:rPr>
              <a:t>Before changing your child’s educational placement or special ed services </a:t>
            </a:r>
          </a:p>
          <a:p>
            <a:pPr marL="914400" lvl="1" indent="-457200">
              <a:buFont typeface="Arial" panose="020B0604020202020204" pitchFamily="34" charset="0"/>
              <a:buChar char="•"/>
            </a:pPr>
            <a:r>
              <a:rPr lang="en-US" sz="2800" dirty="0">
                <a:solidFill>
                  <a:schemeClr val="bg1"/>
                </a:solidFill>
              </a:rPr>
              <a:t>When a school refuses a parent’s request for evaluation</a:t>
            </a:r>
          </a:p>
        </p:txBody>
      </p:sp>
    </p:spTree>
    <p:extLst>
      <p:ext uri="{BB962C8B-B14F-4D97-AF65-F5344CB8AC3E}">
        <p14:creationId xmlns:p14="http://schemas.microsoft.com/office/powerpoint/2010/main" val="3176150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4" name="Round Diagonal Corner Rectangle 13">
            <a:extLst>
              <a:ext uri="{FF2B5EF4-FFF2-40B4-BE49-F238E27FC236}">
                <a16:creationId xmlns:a16="http://schemas.microsoft.com/office/drawing/2014/main" id="{11F51BED-0CF1-BB49-9844-1444177232FA}"/>
              </a:ext>
            </a:extLst>
          </p:cNvPr>
          <p:cNvSpPr/>
          <p:nvPr/>
        </p:nvSpPr>
        <p:spPr>
          <a:xfrm>
            <a:off x="1341835" y="3995942"/>
            <a:ext cx="8777297" cy="1399525"/>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11" name="Parallelogram 10">
            <a:extLst>
              <a:ext uri="{FF2B5EF4-FFF2-40B4-BE49-F238E27FC236}">
                <a16:creationId xmlns:a16="http://schemas.microsoft.com/office/drawing/2014/main" id="{472E97C0-5E34-0248-B61A-4684F32095B1}"/>
              </a:ext>
            </a:extLst>
          </p:cNvPr>
          <p:cNvSpPr/>
          <p:nvPr/>
        </p:nvSpPr>
        <p:spPr>
          <a:xfrm>
            <a:off x="1341835" y="612098"/>
            <a:ext cx="9739396" cy="781739"/>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t>After the IEP Meeting</a:t>
            </a:r>
          </a:p>
        </p:txBody>
      </p:sp>
      <p:sp>
        <p:nvSpPr>
          <p:cNvPr id="12" name="Round Diagonal Corner Rectangle 11">
            <a:extLst>
              <a:ext uri="{FF2B5EF4-FFF2-40B4-BE49-F238E27FC236}">
                <a16:creationId xmlns:a16="http://schemas.microsoft.com/office/drawing/2014/main" id="{46653D3B-1C02-F948-BB31-CD8672CC53C9}"/>
              </a:ext>
            </a:extLst>
          </p:cNvPr>
          <p:cNvSpPr/>
          <p:nvPr/>
        </p:nvSpPr>
        <p:spPr>
          <a:xfrm>
            <a:off x="2138422" y="2130028"/>
            <a:ext cx="9435066" cy="1298972"/>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5B1F26A-DEBC-EC4C-8B80-E997D8778282}"/>
              </a:ext>
            </a:extLst>
          </p:cNvPr>
          <p:cNvSpPr/>
          <p:nvPr/>
        </p:nvSpPr>
        <p:spPr>
          <a:xfrm>
            <a:off x="1960794" y="4211039"/>
            <a:ext cx="7882765" cy="954107"/>
          </a:xfrm>
          <a:prstGeom prst="rect">
            <a:avLst/>
          </a:prstGeom>
        </p:spPr>
        <p:txBody>
          <a:bodyPr wrap="square">
            <a:spAutoFit/>
          </a:bodyPr>
          <a:lstStyle/>
          <a:p>
            <a:r>
              <a:rPr lang="en-US" sz="2800" dirty="0">
                <a:solidFill>
                  <a:schemeClr val="bg1"/>
                </a:solidFill>
              </a:rPr>
              <a:t>IEP changes will be implemented within </a:t>
            </a:r>
            <a:r>
              <a:rPr lang="en-US" sz="2800" b="1" dirty="0">
                <a:solidFill>
                  <a:schemeClr val="bg1"/>
                </a:solidFill>
              </a:rPr>
              <a:t>30</a:t>
            </a:r>
            <a:r>
              <a:rPr lang="en-US" sz="2800" dirty="0">
                <a:solidFill>
                  <a:schemeClr val="bg1"/>
                </a:solidFill>
              </a:rPr>
              <a:t> days of IEP meeting</a:t>
            </a:r>
          </a:p>
        </p:txBody>
      </p:sp>
      <p:sp>
        <p:nvSpPr>
          <p:cNvPr id="3" name="Rectangle 2">
            <a:extLst>
              <a:ext uri="{FF2B5EF4-FFF2-40B4-BE49-F238E27FC236}">
                <a16:creationId xmlns:a16="http://schemas.microsoft.com/office/drawing/2014/main" id="{2DE1A0C6-CAE3-014E-9547-209C861CDD2C}"/>
              </a:ext>
            </a:extLst>
          </p:cNvPr>
          <p:cNvSpPr/>
          <p:nvPr/>
        </p:nvSpPr>
        <p:spPr>
          <a:xfrm>
            <a:off x="2649297" y="2302460"/>
            <a:ext cx="8413315" cy="954107"/>
          </a:xfrm>
          <a:prstGeom prst="rect">
            <a:avLst/>
          </a:prstGeom>
        </p:spPr>
        <p:txBody>
          <a:bodyPr wrap="square">
            <a:spAutoFit/>
          </a:bodyPr>
          <a:lstStyle/>
          <a:p>
            <a:r>
              <a:rPr lang="en-US" sz="2800" dirty="0">
                <a:solidFill>
                  <a:schemeClr val="bg1"/>
                </a:solidFill>
              </a:rPr>
              <a:t>Parents should receive updated copy of the IEP within </a:t>
            </a:r>
            <a:r>
              <a:rPr lang="en-US" sz="2800" b="1" dirty="0">
                <a:solidFill>
                  <a:schemeClr val="bg1"/>
                </a:solidFill>
              </a:rPr>
              <a:t>21</a:t>
            </a:r>
            <a:r>
              <a:rPr lang="en-US" sz="2800" dirty="0">
                <a:solidFill>
                  <a:schemeClr val="bg1"/>
                </a:solidFill>
              </a:rPr>
              <a:t> school days</a:t>
            </a:r>
          </a:p>
        </p:txBody>
      </p:sp>
    </p:spTree>
    <p:extLst>
      <p:ext uri="{BB962C8B-B14F-4D97-AF65-F5344CB8AC3E}">
        <p14:creationId xmlns:p14="http://schemas.microsoft.com/office/powerpoint/2010/main" val="1759046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 Diagonal Corner Rectangle 12">
            <a:extLst>
              <a:ext uri="{FF2B5EF4-FFF2-40B4-BE49-F238E27FC236}">
                <a16:creationId xmlns:a16="http://schemas.microsoft.com/office/drawing/2014/main" id="{EB9C0AAE-6A4C-674A-85BB-20B4A5E8A3F8}"/>
              </a:ext>
            </a:extLst>
          </p:cNvPr>
          <p:cNvSpPr/>
          <p:nvPr/>
        </p:nvSpPr>
        <p:spPr>
          <a:xfrm>
            <a:off x="495061" y="2412389"/>
            <a:ext cx="11094138" cy="1273907"/>
          </a:xfrm>
          <a:prstGeom prst="round2Diag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ound Diagonal Corner Rectangle 11">
            <a:extLst>
              <a:ext uri="{FF2B5EF4-FFF2-40B4-BE49-F238E27FC236}">
                <a16:creationId xmlns:a16="http://schemas.microsoft.com/office/drawing/2014/main" id="{3908B087-3A3B-6946-90BA-75AB666625E0}"/>
              </a:ext>
            </a:extLst>
          </p:cNvPr>
          <p:cNvSpPr/>
          <p:nvPr/>
        </p:nvSpPr>
        <p:spPr>
          <a:xfrm>
            <a:off x="594479" y="2449513"/>
            <a:ext cx="10895302" cy="1184908"/>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53C3B3C-90C8-CA48-9C92-5BFDDA4F1F1F}"/>
              </a:ext>
            </a:extLst>
          </p:cNvPr>
          <p:cNvSpPr/>
          <p:nvPr/>
        </p:nvSpPr>
        <p:spPr>
          <a:xfrm>
            <a:off x="0" y="-1215309"/>
            <a:ext cx="12192000" cy="2933647"/>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6327B2-E82C-1F47-820B-2934556AB5B0}"/>
              </a:ext>
            </a:extLst>
          </p:cNvPr>
          <p:cNvSpPr/>
          <p:nvPr/>
        </p:nvSpPr>
        <p:spPr>
          <a:xfrm>
            <a:off x="4900997" y="612778"/>
            <a:ext cx="287771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504 Plans</a:t>
            </a:r>
          </a:p>
        </p:txBody>
      </p:sp>
      <p:sp>
        <p:nvSpPr>
          <p:cNvPr id="3" name="Rectangle 2">
            <a:extLst>
              <a:ext uri="{FF2B5EF4-FFF2-40B4-BE49-F238E27FC236}">
                <a16:creationId xmlns:a16="http://schemas.microsoft.com/office/drawing/2014/main" id="{433B3661-44E1-3244-A6C9-60145DB299F0}"/>
              </a:ext>
            </a:extLst>
          </p:cNvPr>
          <p:cNvSpPr/>
          <p:nvPr/>
        </p:nvSpPr>
        <p:spPr>
          <a:xfrm>
            <a:off x="594479" y="4558344"/>
            <a:ext cx="11094138" cy="954107"/>
          </a:xfrm>
          <a:prstGeom prst="rect">
            <a:avLst/>
          </a:prstGeom>
        </p:spPr>
        <p:txBody>
          <a:bodyPr wrap="square">
            <a:spAutoFit/>
          </a:bodyPr>
          <a:lstStyle/>
          <a:p>
            <a:endParaRPr lang="en-US" sz="2800" dirty="0">
              <a:solidFill>
                <a:schemeClr val="bg1"/>
              </a:solidFill>
            </a:endParaRPr>
          </a:p>
          <a:p>
            <a:endParaRPr lang="en-US" sz="2800" dirty="0">
              <a:solidFill>
                <a:schemeClr val="bg1"/>
              </a:solidFill>
            </a:endParaRPr>
          </a:p>
        </p:txBody>
      </p:sp>
      <p:sp>
        <p:nvSpPr>
          <p:cNvPr id="14" name="Rectangle 13">
            <a:extLst>
              <a:ext uri="{FF2B5EF4-FFF2-40B4-BE49-F238E27FC236}">
                <a16:creationId xmlns:a16="http://schemas.microsoft.com/office/drawing/2014/main" id="{F093E0F7-171E-C74B-9956-1681683BA522}"/>
              </a:ext>
            </a:extLst>
          </p:cNvPr>
          <p:cNvSpPr/>
          <p:nvPr/>
        </p:nvSpPr>
        <p:spPr>
          <a:xfrm>
            <a:off x="1023384" y="2601562"/>
            <a:ext cx="10416688" cy="707886"/>
          </a:xfrm>
          <a:prstGeom prst="rect">
            <a:avLst/>
          </a:prstGeom>
        </p:spPr>
        <p:txBody>
          <a:bodyPr wrap="square">
            <a:spAutoFit/>
          </a:bodyPr>
          <a:lstStyle/>
          <a:p>
            <a:pPr algn="ctr"/>
            <a:endParaRPr lang="en-US" sz="4000" dirty="0">
              <a:solidFill>
                <a:schemeClr val="bg1"/>
              </a:solidFill>
            </a:endParaRPr>
          </a:p>
        </p:txBody>
      </p:sp>
      <p:sp>
        <p:nvSpPr>
          <p:cNvPr id="15" name="TextBox 14">
            <a:extLst>
              <a:ext uri="{FF2B5EF4-FFF2-40B4-BE49-F238E27FC236}">
                <a16:creationId xmlns:a16="http://schemas.microsoft.com/office/drawing/2014/main" id="{C32A31CC-9656-B145-B20F-F110FD47F111}"/>
              </a:ext>
            </a:extLst>
          </p:cNvPr>
          <p:cNvSpPr txBox="1"/>
          <p:nvPr/>
        </p:nvSpPr>
        <p:spPr>
          <a:xfrm>
            <a:off x="876200" y="2536474"/>
            <a:ext cx="10638435"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Intended to help a student access general curriculum by building in supports and accommodations</a:t>
            </a:r>
          </a:p>
        </p:txBody>
      </p:sp>
      <p:sp>
        <p:nvSpPr>
          <p:cNvPr id="21" name="Round Diagonal Corner Rectangle 20">
            <a:extLst>
              <a:ext uri="{FF2B5EF4-FFF2-40B4-BE49-F238E27FC236}">
                <a16:creationId xmlns:a16="http://schemas.microsoft.com/office/drawing/2014/main" id="{7BD1C8DB-E1F6-CF42-AD85-4F354EA3AAE0}"/>
              </a:ext>
            </a:extLst>
          </p:cNvPr>
          <p:cNvSpPr/>
          <p:nvPr/>
        </p:nvSpPr>
        <p:spPr>
          <a:xfrm>
            <a:off x="495061" y="4209758"/>
            <a:ext cx="11094138" cy="1273908"/>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ound Diagonal Corner Rectangle 21">
            <a:extLst>
              <a:ext uri="{FF2B5EF4-FFF2-40B4-BE49-F238E27FC236}">
                <a16:creationId xmlns:a16="http://schemas.microsoft.com/office/drawing/2014/main" id="{A3B2BDEC-8EFA-2D40-85F0-AA72DE2285D3}"/>
              </a:ext>
            </a:extLst>
          </p:cNvPr>
          <p:cNvSpPr/>
          <p:nvPr/>
        </p:nvSpPr>
        <p:spPr>
          <a:xfrm>
            <a:off x="569624" y="4257578"/>
            <a:ext cx="10895302" cy="1113334"/>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E34F4B2D-2631-9C45-B464-D522A55BB6E7}"/>
              </a:ext>
            </a:extLst>
          </p:cNvPr>
          <p:cNvSpPr txBox="1"/>
          <p:nvPr/>
        </p:nvSpPr>
        <p:spPr>
          <a:xfrm>
            <a:off x="826491" y="4506469"/>
            <a:ext cx="1063843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504 Plans are NOT a part of Special Education Services</a:t>
            </a:r>
          </a:p>
        </p:txBody>
      </p:sp>
    </p:spTree>
    <p:extLst>
      <p:ext uri="{BB962C8B-B14F-4D97-AF65-F5344CB8AC3E}">
        <p14:creationId xmlns:p14="http://schemas.microsoft.com/office/powerpoint/2010/main" val="1791379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 Diagonal Corner Rectangle 12">
            <a:extLst>
              <a:ext uri="{FF2B5EF4-FFF2-40B4-BE49-F238E27FC236}">
                <a16:creationId xmlns:a16="http://schemas.microsoft.com/office/drawing/2014/main" id="{EB9C0AAE-6A4C-674A-85BB-20B4A5E8A3F8}"/>
              </a:ext>
            </a:extLst>
          </p:cNvPr>
          <p:cNvSpPr/>
          <p:nvPr/>
        </p:nvSpPr>
        <p:spPr>
          <a:xfrm>
            <a:off x="427751" y="2122854"/>
            <a:ext cx="6476747" cy="4298135"/>
          </a:xfrm>
          <a:prstGeom prst="round2Diag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ound Diagonal Corner Rectangle 11">
            <a:extLst>
              <a:ext uri="{FF2B5EF4-FFF2-40B4-BE49-F238E27FC236}">
                <a16:creationId xmlns:a16="http://schemas.microsoft.com/office/drawing/2014/main" id="{3908B087-3A3B-6946-90BA-75AB666625E0}"/>
              </a:ext>
            </a:extLst>
          </p:cNvPr>
          <p:cNvSpPr/>
          <p:nvPr/>
        </p:nvSpPr>
        <p:spPr>
          <a:xfrm>
            <a:off x="566938" y="2204408"/>
            <a:ext cx="6282635" cy="4135028"/>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53C3B3C-90C8-CA48-9C92-5BFDDA4F1F1F}"/>
              </a:ext>
            </a:extLst>
          </p:cNvPr>
          <p:cNvSpPr/>
          <p:nvPr/>
        </p:nvSpPr>
        <p:spPr>
          <a:xfrm>
            <a:off x="0" y="-1215309"/>
            <a:ext cx="12192000" cy="2933647"/>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6327B2-E82C-1F47-820B-2934556AB5B0}"/>
              </a:ext>
            </a:extLst>
          </p:cNvPr>
          <p:cNvSpPr/>
          <p:nvPr/>
        </p:nvSpPr>
        <p:spPr>
          <a:xfrm>
            <a:off x="4900997" y="612778"/>
            <a:ext cx="287771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504 Plans</a:t>
            </a:r>
          </a:p>
        </p:txBody>
      </p:sp>
      <p:sp>
        <p:nvSpPr>
          <p:cNvPr id="3" name="Rectangle 2">
            <a:extLst>
              <a:ext uri="{FF2B5EF4-FFF2-40B4-BE49-F238E27FC236}">
                <a16:creationId xmlns:a16="http://schemas.microsoft.com/office/drawing/2014/main" id="{433B3661-44E1-3244-A6C9-60145DB299F0}"/>
              </a:ext>
            </a:extLst>
          </p:cNvPr>
          <p:cNvSpPr/>
          <p:nvPr/>
        </p:nvSpPr>
        <p:spPr>
          <a:xfrm>
            <a:off x="594479" y="4558344"/>
            <a:ext cx="11094138" cy="954107"/>
          </a:xfrm>
          <a:prstGeom prst="rect">
            <a:avLst/>
          </a:prstGeom>
        </p:spPr>
        <p:txBody>
          <a:bodyPr wrap="square">
            <a:spAutoFit/>
          </a:bodyPr>
          <a:lstStyle/>
          <a:p>
            <a:endParaRPr lang="en-US" sz="2800" dirty="0">
              <a:solidFill>
                <a:schemeClr val="bg1"/>
              </a:solidFill>
            </a:endParaRPr>
          </a:p>
          <a:p>
            <a:endParaRPr lang="en-US" sz="2800" dirty="0">
              <a:solidFill>
                <a:schemeClr val="bg1"/>
              </a:solidFill>
            </a:endParaRPr>
          </a:p>
        </p:txBody>
      </p:sp>
      <p:sp>
        <p:nvSpPr>
          <p:cNvPr id="14" name="Rectangle 13">
            <a:extLst>
              <a:ext uri="{FF2B5EF4-FFF2-40B4-BE49-F238E27FC236}">
                <a16:creationId xmlns:a16="http://schemas.microsoft.com/office/drawing/2014/main" id="{F093E0F7-171E-C74B-9956-1681683BA522}"/>
              </a:ext>
            </a:extLst>
          </p:cNvPr>
          <p:cNvSpPr/>
          <p:nvPr/>
        </p:nvSpPr>
        <p:spPr>
          <a:xfrm>
            <a:off x="1023384" y="2601562"/>
            <a:ext cx="10416688" cy="707886"/>
          </a:xfrm>
          <a:prstGeom prst="rect">
            <a:avLst/>
          </a:prstGeom>
        </p:spPr>
        <p:txBody>
          <a:bodyPr wrap="square">
            <a:spAutoFit/>
          </a:bodyPr>
          <a:lstStyle/>
          <a:p>
            <a:pPr algn="ctr"/>
            <a:endParaRPr lang="en-US" sz="4000" dirty="0">
              <a:solidFill>
                <a:schemeClr val="bg1"/>
              </a:solidFill>
            </a:endParaRPr>
          </a:p>
        </p:txBody>
      </p:sp>
      <p:sp>
        <p:nvSpPr>
          <p:cNvPr id="16" name="TextBox 15">
            <a:extLst>
              <a:ext uri="{FF2B5EF4-FFF2-40B4-BE49-F238E27FC236}">
                <a16:creationId xmlns:a16="http://schemas.microsoft.com/office/drawing/2014/main" id="{118B4A4E-0C69-0C4D-A252-99704BF71632}"/>
              </a:ext>
            </a:extLst>
          </p:cNvPr>
          <p:cNvSpPr txBox="1"/>
          <p:nvPr/>
        </p:nvSpPr>
        <p:spPr>
          <a:xfrm>
            <a:off x="744867" y="2355259"/>
            <a:ext cx="5926776" cy="3970318"/>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chemeClr val="bg1"/>
                </a:solidFill>
              </a:rPr>
              <a:t>Section 504 of the Rehabilitation Act allows for the provision of these plans based on civil rights law </a:t>
            </a:r>
            <a:r>
              <a:rPr lang="en-US" sz="3600" dirty="0">
                <a:solidFill>
                  <a:schemeClr val="bg1"/>
                </a:solidFill>
                <a:sym typeface="Wingdings" panose="05000000000000000000" pitchFamily="2" charset="2"/>
              </a:rPr>
              <a:t> </a:t>
            </a:r>
            <a:r>
              <a:rPr lang="en-US" sz="3600" dirty="0">
                <a:solidFill>
                  <a:srgbClr val="FF0000"/>
                </a:solidFill>
                <a:sym typeface="Wingdings" panose="05000000000000000000" pitchFamily="2" charset="2"/>
              </a:rPr>
              <a:t>a disability should not inhibit a person from receiving FAPE</a:t>
            </a:r>
            <a:endParaRPr lang="en-US" sz="3600" dirty="0">
              <a:solidFill>
                <a:srgbClr val="FF0000"/>
              </a:solidFill>
            </a:endParaRPr>
          </a:p>
        </p:txBody>
      </p:sp>
      <p:sp>
        <p:nvSpPr>
          <p:cNvPr id="2" name="Rectangle 1">
            <a:extLst>
              <a:ext uri="{FF2B5EF4-FFF2-40B4-BE49-F238E27FC236}">
                <a16:creationId xmlns:a16="http://schemas.microsoft.com/office/drawing/2014/main" id="{4DBBA2A7-841C-6642-9CAF-BB75C687EE6D}"/>
              </a:ext>
            </a:extLst>
          </p:cNvPr>
          <p:cNvSpPr/>
          <p:nvPr/>
        </p:nvSpPr>
        <p:spPr>
          <a:xfrm>
            <a:off x="7054886" y="3109788"/>
            <a:ext cx="4784119" cy="1877437"/>
          </a:xfrm>
          <a:prstGeom prst="rect">
            <a:avLst/>
          </a:prstGeom>
        </p:spPr>
        <p:txBody>
          <a:bodyPr wrap="square">
            <a:spAutoFit/>
          </a:bodyPr>
          <a:lstStyle/>
          <a:p>
            <a:r>
              <a:rPr lang="en-US" sz="2800" dirty="0"/>
              <a:t>504 Plans allow for changes to the environment</a:t>
            </a:r>
            <a:r>
              <a:rPr lang="en-US" sz="3200" dirty="0"/>
              <a:t> </a:t>
            </a:r>
            <a:r>
              <a:rPr lang="en-US" sz="2800" dirty="0"/>
              <a:t>that will remove barriers for a student to access their education.</a:t>
            </a:r>
          </a:p>
        </p:txBody>
      </p:sp>
    </p:spTree>
    <p:extLst>
      <p:ext uri="{BB962C8B-B14F-4D97-AF65-F5344CB8AC3E}">
        <p14:creationId xmlns:p14="http://schemas.microsoft.com/office/powerpoint/2010/main" val="189584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3"/>
                                        </p:tgtEl>
                                      </p:cBhvr>
                                      <p:by x="400000" y="400000"/>
                                    </p:animScale>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 Diagonal Corner Rectangle 12">
            <a:extLst>
              <a:ext uri="{FF2B5EF4-FFF2-40B4-BE49-F238E27FC236}">
                <a16:creationId xmlns:a16="http://schemas.microsoft.com/office/drawing/2014/main" id="{EB9C0AAE-6A4C-674A-85BB-20B4A5E8A3F8}"/>
              </a:ext>
            </a:extLst>
          </p:cNvPr>
          <p:cNvSpPr/>
          <p:nvPr/>
        </p:nvSpPr>
        <p:spPr>
          <a:xfrm>
            <a:off x="675197" y="2299656"/>
            <a:ext cx="10494523" cy="3670427"/>
          </a:xfrm>
          <a:prstGeom prst="round2Diag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ound Diagonal Corner Rectangle 11">
            <a:extLst>
              <a:ext uri="{FF2B5EF4-FFF2-40B4-BE49-F238E27FC236}">
                <a16:creationId xmlns:a16="http://schemas.microsoft.com/office/drawing/2014/main" id="{3908B087-3A3B-6946-90BA-75AB666625E0}"/>
              </a:ext>
            </a:extLst>
          </p:cNvPr>
          <p:cNvSpPr/>
          <p:nvPr/>
        </p:nvSpPr>
        <p:spPr>
          <a:xfrm>
            <a:off x="1323356" y="2413513"/>
            <a:ext cx="8497977" cy="1236293"/>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Rectangle 6">
            <a:extLst>
              <a:ext uri="{FF2B5EF4-FFF2-40B4-BE49-F238E27FC236}">
                <a16:creationId xmlns:a16="http://schemas.microsoft.com/office/drawing/2014/main" id="{E53C3B3C-90C8-CA48-9C92-5BFDDA4F1F1F}"/>
              </a:ext>
            </a:extLst>
          </p:cNvPr>
          <p:cNvSpPr/>
          <p:nvPr/>
        </p:nvSpPr>
        <p:spPr>
          <a:xfrm>
            <a:off x="0" y="-1215309"/>
            <a:ext cx="12192000" cy="2933647"/>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6327B2-E82C-1F47-820B-2934556AB5B0}"/>
              </a:ext>
            </a:extLst>
          </p:cNvPr>
          <p:cNvSpPr/>
          <p:nvPr/>
        </p:nvSpPr>
        <p:spPr>
          <a:xfrm>
            <a:off x="4900997" y="612778"/>
            <a:ext cx="287771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504 Plans</a:t>
            </a:r>
          </a:p>
        </p:txBody>
      </p:sp>
      <p:sp>
        <p:nvSpPr>
          <p:cNvPr id="3" name="Rectangle 2">
            <a:extLst>
              <a:ext uri="{FF2B5EF4-FFF2-40B4-BE49-F238E27FC236}">
                <a16:creationId xmlns:a16="http://schemas.microsoft.com/office/drawing/2014/main" id="{433B3661-44E1-3244-A6C9-60145DB299F0}"/>
              </a:ext>
            </a:extLst>
          </p:cNvPr>
          <p:cNvSpPr/>
          <p:nvPr/>
        </p:nvSpPr>
        <p:spPr>
          <a:xfrm>
            <a:off x="594479" y="4558344"/>
            <a:ext cx="11094138" cy="954107"/>
          </a:xfrm>
          <a:prstGeom prst="rect">
            <a:avLst/>
          </a:prstGeom>
        </p:spPr>
        <p:txBody>
          <a:bodyPr wrap="square">
            <a:spAutoFit/>
          </a:bodyPr>
          <a:lstStyle/>
          <a:p>
            <a:endParaRPr lang="en-US" sz="2800" dirty="0">
              <a:solidFill>
                <a:schemeClr val="bg1"/>
              </a:solidFill>
            </a:endParaRPr>
          </a:p>
          <a:p>
            <a:endParaRPr lang="en-US" sz="2800" dirty="0">
              <a:solidFill>
                <a:schemeClr val="bg1"/>
              </a:solidFill>
            </a:endParaRPr>
          </a:p>
        </p:txBody>
      </p:sp>
      <p:sp>
        <p:nvSpPr>
          <p:cNvPr id="14" name="Rectangle 13">
            <a:extLst>
              <a:ext uri="{FF2B5EF4-FFF2-40B4-BE49-F238E27FC236}">
                <a16:creationId xmlns:a16="http://schemas.microsoft.com/office/drawing/2014/main" id="{F093E0F7-171E-C74B-9956-1681683BA522}"/>
              </a:ext>
            </a:extLst>
          </p:cNvPr>
          <p:cNvSpPr/>
          <p:nvPr/>
        </p:nvSpPr>
        <p:spPr>
          <a:xfrm>
            <a:off x="1023384" y="2601562"/>
            <a:ext cx="10416688" cy="707886"/>
          </a:xfrm>
          <a:prstGeom prst="rect">
            <a:avLst/>
          </a:prstGeom>
        </p:spPr>
        <p:txBody>
          <a:bodyPr wrap="square">
            <a:spAutoFit/>
          </a:bodyPr>
          <a:lstStyle/>
          <a:p>
            <a:pPr algn="ctr"/>
            <a:endParaRPr lang="en-US" sz="4000" dirty="0">
              <a:solidFill>
                <a:schemeClr val="bg1"/>
              </a:solidFill>
            </a:endParaRPr>
          </a:p>
        </p:txBody>
      </p:sp>
      <p:sp>
        <p:nvSpPr>
          <p:cNvPr id="5" name="Rectangle 4">
            <a:extLst>
              <a:ext uri="{FF2B5EF4-FFF2-40B4-BE49-F238E27FC236}">
                <a16:creationId xmlns:a16="http://schemas.microsoft.com/office/drawing/2014/main" id="{0D39DC4B-3289-4140-8741-F5887B85C31A}"/>
              </a:ext>
            </a:extLst>
          </p:cNvPr>
          <p:cNvSpPr/>
          <p:nvPr/>
        </p:nvSpPr>
        <p:spPr>
          <a:xfrm>
            <a:off x="1852997" y="2601563"/>
            <a:ext cx="7765136" cy="954107"/>
          </a:xfrm>
          <a:prstGeom prst="rect">
            <a:avLst/>
          </a:prstGeom>
        </p:spPr>
        <p:txBody>
          <a:bodyPr wrap="square">
            <a:spAutoFit/>
          </a:bodyPr>
          <a:lstStyle/>
          <a:p>
            <a:r>
              <a:rPr lang="en-US" sz="2800" dirty="0">
                <a:solidFill>
                  <a:schemeClr val="bg1"/>
                </a:solidFill>
              </a:rPr>
              <a:t>They do NOT provide specially designed instruction by adjusting the curriculum or content of lessons</a:t>
            </a:r>
          </a:p>
        </p:txBody>
      </p:sp>
      <p:sp>
        <p:nvSpPr>
          <p:cNvPr id="15" name="Round Diagonal Corner Rectangle 14">
            <a:extLst>
              <a:ext uri="{FF2B5EF4-FFF2-40B4-BE49-F238E27FC236}">
                <a16:creationId xmlns:a16="http://schemas.microsoft.com/office/drawing/2014/main" id="{981FA0B7-6B57-C244-81EA-26610B9B0E61}"/>
              </a:ext>
            </a:extLst>
          </p:cNvPr>
          <p:cNvSpPr/>
          <p:nvPr/>
        </p:nvSpPr>
        <p:spPr>
          <a:xfrm>
            <a:off x="1072064" y="3837855"/>
            <a:ext cx="9764482" cy="1955426"/>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9C016D9-AEDC-B243-8EFC-3A3999A77B00}"/>
              </a:ext>
            </a:extLst>
          </p:cNvPr>
          <p:cNvSpPr/>
          <p:nvPr/>
        </p:nvSpPr>
        <p:spPr>
          <a:xfrm>
            <a:off x="1460657" y="3497497"/>
            <a:ext cx="9087794" cy="3108543"/>
          </a:xfrm>
          <a:prstGeom prst="rect">
            <a:avLst/>
          </a:prstGeom>
        </p:spPr>
        <p:txBody>
          <a:bodyPr wrap="square">
            <a:spAutoFit/>
          </a:bodyPr>
          <a:lstStyle/>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Extra time to complete assignments or take tests</a:t>
            </a:r>
          </a:p>
          <a:p>
            <a:pPr marL="457200" indent="-457200">
              <a:buFont typeface="Arial" panose="020B0604020202020204" pitchFamily="34" charset="0"/>
              <a:buChar char="•"/>
            </a:pPr>
            <a:r>
              <a:rPr lang="en-US" sz="2800" dirty="0">
                <a:solidFill>
                  <a:schemeClr val="bg1"/>
                </a:solidFill>
              </a:rPr>
              <a:t>Specified Seating</a:t>
            </a:r>
          </a:p>
          <a:p>
            <a:pPr marL="457200" indent="-457200">
              <a:buFont typeface="Arial" panose="020B0604020202020204" pitchFamily="34" charset="0"/>
              <a:buChar char="•"/>
            </a:pPr>
            <a:r>
              <a:rPr lang="en-US" sz="2800" dirty="0">
                <a:solidFill>
                  <a:schemeClr val="bg1"/>
                </a:solidFill>
              </a:rPr>
              <a:t>Help with organizing/managing timelines for assignments</a:t>
            </a:r>
          </a:p>
          <a:p>
            <a:pPr marL="457200" indent="-457200">
              <a:buFont typeface="Arial" panose="020B0604020202020204" pitchFamily="34" charset="0"/>
              <a:buChar char="•"/>
            </a:pPr>
            <a:r>
              <a:rPr lang="en-US" sz="2800" dirty="0">
                <a:solidFill>
                  <a:schemeClr val="bg1"/>
                </a:solidFill>
              </a:rPr>
              <a:t>Assistive Technology </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592376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1000"/>
                                        <p:tgtEl>
                                          <p:spTgt spid="17">
                                            <p:txEl>
                                              <p:pRg st="1" end="1"/>
                                            </p:txEl>
                                          </p:spTgt>
                                        </p:tgtEl>
                                      </p:cBhvr>
                                    </p:animEffect>
                                    <p:anim calcmode="lin" valueType="num">
                                      <p:cBhvr>
                                        <p:cTn id="8"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fade">
                                      <p:cBhvr>
                                        <p:cTn id="13" dur="1000"/>
                                        <p:tgtEl>
                                          <p:spTgt spid="17">
                                            <p:txEl>
                                              <p:pRg st="2" end="2"/>
                                            </p:txEl>
                                          </p:spTgt>
                                        </p:tgtEl>
                                      </p:cBhvr>
                                    </p:animEffect>
                                    <p:anim calcmode="lin" valueType="num">
                                      <p:cBhvr>
                                        <p:cTn id="1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fade">
                                      <p:cBhvr>
                                        <p:cTn id="19" dur="1000"/>
                                        <p:tgtEl>
                                          <p:spTgt spid="17">
                                            <p:txEl>
                                              <p:pRg st="3" end="3"/>
                                            </p:txEl>
                                          </p:spTgt>
                                        </p:tgtEl>
                                      </p:cBhvr>
                                    </p:animEffect>
                                    <p:anim calcmode="lin" valueType="num">
                                      <p:cBhvr>
                                        <p:cTn id="20"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Effect transition="in" filter="fade">
                                      <p:cBhvr>
                                        <p:cTn id="25" dur="1000"/>
                                        <p:tgtEl>
                                          <p:spTgt spid="17">
                                            <p:txEl>
                                              <p:pRg st="4" end="4"/>
                                            </p:txEl>
                                          </p:spTgt>
                                        </p:tgtEl>
                                      </p:cBhvr>
                                    </p:animEffect>
                                    <p:anim calcmode="lin" valueType="num">
                                      <p:cBhvr>
                                        <p:cTn id="26"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0" nodeType="clickEffect">
                                  <p:stCondLst>
                                    <p:cond delay="0"/>
                                  </p:stCondLst>
                                  <p:childTnLst>
                                    <p:animScale>
                                      <p:cBhvr>
                                        <p:cTn id="31" dur="2000" fill="hold"/>
                                        <p:tgtEl>
                                          <p:spTgt spid="13"/>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 Diagonal Corner Rectangle 12">
            <a:extLst>
              <a:ext uri="{FF2B5EF4-FFF2-40B4-BE49-F238E27FC236}">
                <a16:creationId xmlns:a16="http://schemas.microsoft.com/office/drawing/2014/main" id="{EB9C0AAE-6A4C-674A-85BB-20B4A5E8A3F8}"/>
              </a:ext>
            </a:extLst>
          </p:cNvPr>
          <p:cNvSpPr/>
          <p:nvPr/>
        </p:nvSpPr>
        <p:spPr>
          <a:xfrm>
            <a:off x="1253067" y="1898558"/>
            <a:ext cx="9615578" cy="1778000"/>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ound Diagonal Corner Rectangle 11">
            <a:extLst>
              <a:ext uri="{FF2B5EF4-FFF2-40B4-BE49-F238E27FC236}">
                <a16:creationId xmlns:a16="http://schemas.microsoft.com/office/drawing/2014/main" id="{3908B087-3A3B-6946-90BA-75AB666625E0}"/>
              </a:ext>
            </a:extLst>
          </p:cNvPr>
          <p:cNvSpPr/>
          <p:nvPr/>
        </p:nvSpPr>
        <p:spPr>
          <a:xfrm>
            <a:off x="1323356" y="1941404"/>
            <a:ext cx="9513977" cy="1687199"/>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Rectangle 6">
            <a:extLst>
              <a:ext uri="{FF2B5EF4-FFF2-40B4-BE49-F238E27FC236}">
                <a16:creationId xmlns:a16="http://schemas.microsoft.com/office/drawing/2014/main" id="{E53C3B3C-90C8-CA48-9C92-5BFDDA4F1F1F}"/>
              </a:ext>
            </a:extLst>
          </p:cNvPr>
          <p:cNvSpPr/>
          <p:nvPr/>
        </p:nvSpPr>
        <p:spPr>
          <a:xfrm>
            <a:off x="0" y="-1215309"/>
            <a:ext cx="12192000" cy="2933647"/>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6327B2-E82C-1F47-820B-2934556AB5B0}"/>
              </a:ext>
            </a:extLst>
          </p:cNvPr>
          <p:cNvSpPr/>
          <p:nvPr/>
        </p:nvSpPr>
        <p:spPr>
          <a:xfrm>
            <a:off x="4900997" y="612778"/>
            <a:ext cx="287771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504 Plans</a:t>
            </a:r>
          </a:p>
        </p:txBody>
      </p:sp>
      <p:sp>
        <p:nvSpPr>
          <p:cNvPr id="3" name="Rectangle 2">
            <a:extLst>
              <a:ext uri="{FF2B5EF4-FFF2-40B4-BE49-F238E27FC236}">
                <a16:creationId xmlns:a16="http://schemas.microsoft.com/office/drawing/2014/main" id="{433B3661-44E1-3244-A6C9-60145DB299F0}"/>
              </a:ext>
            </a:extLst>
          </p:cNvPr>
          <p:cNvSpPr/>
          <p:nvPr/>
        </p:nvSpPr>
        <p:spPr>
          <a:xfrm>
            <a:off x="594479" y="4558344"/>
            <a:ext cx="11094138" cy="954107"/>
          </a:xfrm>
          <a:prstGeom prst="rect">
            <a:avLst/>
          </a:prstGeom>
        </p:spPr>
        <p:txBody>
          <a:bodyPr wrap="square">
            <a:spAutoFit/>
          </a:bodyPr>
          <a:lstStyle/>
          <a:p>
            <a:endParaRPr lang="en-US" sz="2800" dirty="0">
              <a:solidFill>
                <a:schemeClr val="bg1"/>
              </a:solidFill>
            </a:endParaRPr>
          </a:p>
          <a:p>
            <a:endParaRPr lang="en-US" sz="2800" dirty="0">
              <a:solidFill>
                <a:schemeClr val="bg1"/>
              </a:solidFill>
            </a:endParaRPr>
          </a:p>
        </p:txBody>
      </p:sp>
      <p:sp>
        <p:nvSpPr>
          <p:cNvPr id="14" name="Rectangle 13">
            <a:extLst>
              <a:ext uri="{FF2B5EF4-FFF2-40B4-BE49-F238E27FC236}">
                <a16:creationId xmlns:a16="http://schemas.microsoft.com/office/drawing/2014/main" id="{F093E0F7-171E-C74B-9956-1681683BA522}"/>
              </a:ext>
            </a:extLst>
          </p:cNvPr>
          <p:cNvSpPr/>
          <p:nvPr/>
        </p:nvSpPr>
        <p:spPr>
          <a:xfrm>
            <a:off x="1023384" y="2601562"/>
            <a:ext cx="10416688" cy="707886"/>
          </a:xfrm>
          <a:prstGeom prst="rect">
            <a:avLst/>
          </a:prstGeom>
        </p:spPr>
        <p:txBody>
          <a:bodyPr wrap="square">
            <a:spAutoFit/>
          </a:bodyPr>
          <a:lstStyle/>
          <a:p>
            <a:pPr algn="ctr"/>
            <a:endParaRPr lang="en-US" sz="4000" dirty="0">
              <a:solidFill>
                <a:schemeClr val="bg1"/>
              </a:solidFill>
            </a:endParaRPr>
          </a:p>
        </p:txBody>
      </p:sp>
      <p:sp>
        <p:nvSpPr>
          <p:cNvPr id="11" name="Rectangle 10">
            <a:extLst>
              <a:ext uri="{FF2B5EF4-FFF2-40B4-BE49-F238E27FC236}">
                <a16:creationId xmlns:a16="http://schemas.microsoft.com/office/drawing/2014/main" id="{C7352589-C7E6-E140-9270-6962F0E3D138}"/>
              </a:ext>
            </a:extLst>
          </p:cNvPr>
          <p:cNvSpPr/>
          <p:nvPr/>
        </p:nvSpPr>
        <p:spPr>
          <a:xfrm>
            <a:off x="1852997" y="2129454"/>
            <a:ext cx="8747270" cy="2246769"/>
          </a:xfrm>
          <a:prstGeom prst="rect">
            <a:avLst/>
          </a:prstGeom>
        </p:spPr>
        <p:txBody>
          <a:bodyPr wrap="square">
            <a:spAutoFit/>
          </a:bodyPr>
          <a:lstStyle/>
          <a:p>
            <a:r>
              <a:rPr lang="en-US" sz="2800" dirty="0">
                <a:solidFill>
                  <a:schemeClr val="bg1"/>
                </a:solidFill>
              </a:rPr>
              <a:t>There is no standard form or document for 504 plans.</a:t>
            </a:r>
          </a:p>
          <a:p>
            <a:pPr marL="457200" indent="-457200">
              <a:buFont typeface="Arial" panose="020B0604020202020204" pitchFamily="34" charset="0"/>
              <a:buChar char="•"/>
            </a:pPr>
            <a:r>
              <a:rPr lang="en-US" sz="2800" dirty="0">
                <a:solidFill>
                  <a:schemeClr val="bg1"/>
                </a:solidFill>
              </a:rPr>
              <a:t>Each school has the ability to devise their own plans</a:t>
            </a:r>
          </a:p>
          <a:p>
            <a:pPr marL="457200" indent="-457200">
              <a:buFont typeface="Arial" panose="020B0604020202020204" pitchFamily="34" charset="0"/>
              <a:buChar char="•"/>
            </a:pPr>
            <a:r>
              <a:rPr lang="en-US" sz="2800" dirty="0">
                <a:solidFill>
                  <a:schemeClr val="bg1"/>
                </a:solidFill>
              </a:rPr>
              <a:t>Each school will have a 504 coordinator</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p:txBody>
      </p:sp>
      <p:sp>
        <p:nvSpPr>
          <p:cNvPr id="16" name="Round Diagonal Corner Rectangle 15">
            <a:extLst>
              <a:ext uri="{FF2B5EF4-FFF2-40B4-BE49-F238E27FC236}">
                <a16:creationId xmlns:a16="http://schemas.microsoft.com/office/drawing/2014/main" id="{EAF42B99-18A7-1645-97C9-D75D36ED963F}"/>
              </a:ext>
            </a:extLst>
          </p:cNvPr>
          <p:cNvSpPr/>
          <p:nvPr/>
        </p:nvSpPr>
        <p:spPr>
          <a:xfrm>
            <a:off x="1182778" y="3969606"/>
            <a:ext cx="9615578" cy="2097155"/>
          </a:xfrm>
          <a:prstGeom prst="round2DiagRect">
            <a:avLst/>
          </a:prstGeom>
          <a:solidFill>
            <a:srgbClr val="E6E70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ound Diagonal Corner Rectangle 17">
            <a:extLst>
              <a:ext uri="{FF2B5EF4-FFF2-40B4-BE49-F238E27FC236}">
                <a16:creationId xmlns:a16="http://schemas.microsoft.com/office/drawing/2014/main" id="{DAB2991F-3E2A-4542-8323-BB2A2D60A0DE}"/>
              </a:ext>
            </a:extLst>
          </p:cNvPr>
          <p:cNvSpPr/>
          <p:nvPr/>
        </p:nvSpPr>
        <p:spPr>
          <a:xfrm>
            <a:off x="1233578" y="4035944"/>
            <a:ext cx="9513977" cy="1988531"/>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 name="Rectangle 18">
            <a:extLst>
              <a:ext uri="{FF2B5EF4-FFF2-40B4-BE49-F238E27FC236}">
                <a16:creationId xmlns:a16="http://schemas.microsoft.com/office/drawing/2014/main" id="{ADCDDE50-2E9F-2146-8315-DD6D598F3E86}"/>
              </a:ext>
            </a:extLst>
          </p:cNvPr>
          <p:cNvSpPr/>
          <p:nvPr/>
        </p:nvSpPr>
        <p:spPr>
          <a:xfrm>
            <a:off x="1782708" y="4519657"/>
            <a:ext cx="8747270" cy="954107"/>
          </a:xfrm>
          <a:prstGeom prst="rect">
            <a:avLst/>
          </a:prstGeom>
        </p:spPr>
        <p:txBody>
          <a:bodyPr wrap="square">
            <a:spAutoFit/>
          </a:bodyPr>
          <a:lstStyle/>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p:txBody>
      </p:sp>
      <p:sp>
        <p:nvSpPr>
          <p:cNvPr id="2" name="Rectangle 1">
            <a:extLst>
              <a:ext uri="{FF2B5EF4-FFF2-40B4-BE49-F238E27FC236}">
                <a16:creationId xmlns:a16="http://schemas.microsoft.com/office/drawing/2014/main" id="{BF699B98-1ED2-1245-A1C1-4A6643F056C9}"/>
              </a:ext>
            </a:extLst>
          </p:cNvPr>
          <p:cNvSpPr/>
          <p:nvPr/>
        </p:nvSpPr>
        <p:spPr>
          <a:xfrm>
            <a:off x="1654908" y="4134577"/>
            <a:ext cx="8823269" cy="2246769"/>
          </a:xfrm>
          <a:prstGeom prst="rect">
            <a:avLst/>
          </a:prstGeom>
        </p:spPr>
        <p:txBody>
          <a:bodyPr wrap="square">
            <a:spAutoFit/>
          </a:bodyPr>
          <a:lstStyle/>
          <a:p>
            <a:r>
              <a:rPr lang="en-US" sz="2800" dirty="0">
                <a:solidFill>
                  <a:schemeClr val="bg1"/>
                </a:solidFill>
              </a:rPr>
              <a:t>Schools are not required to invite parents to participate in developing the plan or making small changes to it</a:t>
            </a:r>
          </a:p>
          <a:p>
            <a:pPr marL="457200" indent="-457200">
              <a:buFont typeface="Arial" panose="020B0604020202020204" pitchFamily="34" charset="0"/>
              <a:buChar char="•"/>
            </a:pPr>
            <a:r>
              <a:rPr lang="en-US" sz="2800" dirty="0">
                <a:solidFill>
                  <a:srgbClr val="FF0000"/>
                </a:solidFill>
                <a:latin typeface="Franklin Gothic Medium" panose="020B0603020102020204" pitchFamily="34" charset="0"/>
              </a:rPr>
              <a:t>Schools DO have to notify parents if they are performing evaluations or identifying new diagnoses. </a:t>
            </a: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1329888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11" name="Parallelogram 10">
            <a:extLst>
              <a:ext uri="{FF2B5EF4-FFF2-40B4-BE49-F238E27FC236}">
                <a16:creationId xmlns:a16="http://schemas.microsoft.com/office/drawing/2014/main" id="{472E97C0-5E34-0248-B61A-4684F32095B1}"/>
              </a:ext>
            </a:extLst>
          </p:cNvPr>
          <p:cNvSpPr/>
          <p:nvPr/>
        </p:nvSpPr>
        <p:spPr>
          <a:xfrm>
            <a:off x="1341835" y="612098"/>
            <a:ext cx="9739396" cy="781739"/>
          </a:xfrm>
          <a:prstGeom prst="parallelogram">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600" dirty="0"/>
              <a:t>Procedural Safeguards and Due Process</a:t>
            </a:r>
          </a:p>
        </p:txBody>
      </p:sp>
      <p:sp>
        <p:nvSpPr>
          <p:cNvPr id="16" name="Round Diagonal Corner Rectangle 15">
            <a:extLst>
              <a:ext uri="{FF2B5EF4-FFF2-40B4-BE49-F238E27FC236}">
                <a16:creationId xmlns:a16="http://schemas.microsoft.com/office/drawing/2014/main" id="{B6F886D9-7785-0C40-8C7D-BBF2F5824FB4}"/>
              </a:ext>
            </a:extLst>
          </p:cNvPr>
          <p:cNvSpPr/>
          <p:nvPr/>
        </p:nvSpPr>
        <p:spPr>
          <a:xfrm>
            <a:off x="582844" y="1879600"/>
            <a:ext cx="11026312" cy="3886351"/>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C1E36D2-D6AA-AA4B-8B50-16971CFB8F7D}"/>
              </a:ext>
            </a:extLst>
          </p:cNvPr>
          <p:cNvSpPr txBox="1"/>
          <p:nvPr/>
        </p:nvSpPr>
        <p:spPr>
          <a:xfrm>
            <a:off x="769521" y="2127410"/>
            <a:ext cx="10884024" cy="954107"/>
          </a:xfrm>
          <a:prstGeom prst="rect">
            <a:avLst/>
          </a:prstGeom>
          <a:noFill/>
        </p:spPr>
        <p:txBody>
          <a:bodyPr wrap="square" rtlCol="0">
            <a:spAutoFit/>
          </a:bodyPr>
          <a:lstStyle/>
          <a:p>
            <a:r>
              <a:rPr lang="en-US" sz="2800" dirty="0">
                <a:solidFill>
                  <a:schemeClr val="bg1"/>
                </a:solidFill>
              </a:rPr>
              <a:t>The school is required by IDEA to provide notice of </a:t>
            </a:r>
            <a:r>
              <a:rPr lang="en-US" sz="2800" dirty="0">
                <a:solidFill>
                  <a:srgbClr val="FF0000"/>
                </a:solidFill>
              </a:rPr>
              <a:t>procedural safeguards </a:t>
            </a:r>
            <a:r>
              <a:rPr lang="en-US" sz="2800" dirty="0">
                <a:solidFill>
                  <a:schemeClr val="bg1"/>
                </a:solidFill>
              </a:rPr>
              <a:t>to parents of students who have disabilities</a:t>
            </a:r>
          </a:p>
        </p:txBody>
      </p:sp>
      <p:sp>
        <p:nvSpPr>
          <p:cNvPr id="13" name="TextBox 12">
            <a:extLst>
              <a:ext uri="{FF2B5EF4-FFF2-40B4-BE49-F238E27FC236}">
                <a16:creationId xmlns:a16="http://schemas.microsoft.com/office/drawing/2014/main" id="{B03F133C-D759-0144-8A1D-3ED322C3D0C3}"/>
              </a:ext>
            </a:extLst>
          </p:cNvPr>
          <p:cNvSpPr txBox="1"/>
          <p:nvPr/>
        </p:nvSpPr>
        <p:spPr>
          <a:xfrm>
            <a:off x="1472431" y="3396072"/>
            <a:ext cx="9247137" cy="101566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This document outlines </a:t>
            </a:r>
            <a:r>
              <a:rPr lang="en-US" sz="3200" dirty="0">
                <a:solidFill>
                  <a:schemeClr val="accent2">
                    <a:lumMod val="75000"/>
                  </a:schemeClr>
                </a:solidFill>
              </a:rPr>
              <a:t>parents’ rights</a:t>
            </a:r>
            <a:r>
              <a:rPr lang="en-US" sz="3200" dirty="0">
                <a:solidFill>
                  <a:schemeClr val="accent2"/>
                </a:solidFill>
              </a:rPr>
              <a:t> </a:t>
            </a:r>
            <a:r>
              <a:rPr lang="en-US" sz="2800" dirty="0">
                <a:solidFill>
                  <a:schemeClr val="bg1"/>
                </a:solidFill>
              </a:rPr>
              <a:t>in working with the school </a:t>
            </a:r>
          </a:p>
        </p:txBody>
      </p:sp>
      <p:sp>
        <p:nvSpPr>
          <p:cNvPr id="15" name="TextBox 14">
            <a:extLst>
              <a:ext uri="{FF2B5EF4-FFF2-40B4-BE49-F238E27FC236}">
                <a16:creationId xmlns:a16="http://schemas.microsoft.com/office/drawing/2014/main" id="{981D611D-E3E3-5448-9CDD-E266EA212371}"/>
              </a:ext>
            </a:extLst>
          </p:cNvPr>
          <p:cNvSpPr txBox="1"/>
          <p:nvPr/>
        </p:nvSpPr>
        <p:spPr>
          <a:xfrm>
            <a:off x="1472431" y="4567933"/>
            <a:ext cx="9247137"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It does not address the structure of the IEP/504 plan, but rather it sets the rules for proper procedures</a:t>
            </a:r>
          </a:p>
        </p:txBody>
      </p:sp>
    </p:spTree>
    <p:extLst>
      <p:ext uri="{BB962C8B-B14F-4D97-AF65-F5344CB8AC3E}">
        <p14:creationId xmlns:p14="http://schemas.microsoft.com/office/powerpoint/2010/main" val="1741920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11" name="Parallelogram 10">
            <a:extLst>
              <a:ext uri="{FF2B5EF4-FFF2-40B4-BE49-F238E27FC236}">
                <a16:creationId xmlns:a16="http://schemas.microsoft.com/office/drawing/2014/main" id="{472E97C0-5E34-0248-B61A-4684F32095B1}"/>
              </a:ext>
            </a:extLst>
          </p:cNvPr>
          <p:cNvSpPr/>
          <p:nvPr/>
        </p:nvSpPr>
        <p:spPr>
          <a:xfrm>
            <a:off x="1341835" y="612098"/>
            <a:ext cx="9739396" cy="1049748"/>
          </a:xfrm>
          <a:prstGeom prst="parallelogram">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600" dirty="0"/>
              <a:t>Addressing Disputes Using Procedural Safeguards and Due Process</a:t>
            </a:r>
          </a:p>
        </p:txBody>
      </p:sp>
      <p:sp>
        <p:nvSpPr>
          <p:cNvPr id="16" name="Round Diagonal Corner Rectangle 15">
            <a:extLst>
              <a:ext uri="{FF2B5EF4-FFF2-40B4-BE49-F238E27FC236}">
                <a16:creationId xmlns:a16="http://schemas.microsoft.com/office/drawing/2014/main" id="{B6F886D9-7785-0C40-8C7D-BBF2F5824FB4}"/>
              </a:ext>
            </a:extLst>
          </p:cNvPr>
          <p:cNvSpPr/>
          <p:nvPr/>
        </p:nvSpPr>
        <p:spPr>
          <a:xfrm>
            <a:off x="582844" y="1879600"/>
            <a:ext cx="11026312" cy="3423919"/>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731136F-AB30-EA4B-8667-7DABD6D3C9A2}"/>
              </a:ext>
            </a:extLst>
          </p:cNvPr>
          <p:cNvSpPr txBox="1"/>
          <p:nvPr/>
        </p:nvSpPr>
        <p:spPr>
          <a:xfrm>
            <a:off x="1035373" y="2062872"/>
            <a:ext cx="10412915" cy="2677656"/>
          </a:xfrm>
          <a:prstGeom prst="rect">
            <a:avLst/>
          </a:prstGeom>
          <a:noFill/>
        </p:spPr>
        <p:txBody>
          <a:bodyPr wrap="square" rtlCol="0">
            <a:spAutoFit/>
          </a:bodyPr>
          <a:lstStyle/>
          <a:p>
            <a:r>
              <a:rPr lang="en-US" sz="2400" dirty="0">
                <a:solidFill>
                  <a:schemeClr val="bg1"/>
                </a:solidFill>
              </a:rPr>
              <a:t>1. Filing a </a:t>
            </a:r>
            <a:r>
              <a:rPr lang="en-US" sz="2400" b="1" dirty="0">
                <a:solidFill>
                  <a:schemeClr val="bg1"/>
                </a:solidFill>
              </a:rPr>
              <a:t>complaint</a:t>
            </a:r>
            <a:r>
              <a:rPr lang="en-US" sz="2400" dirty="0">
                <a:solidFill>
                  <a:schemeClr val="bg1"/>
                </a:solidFill>
              </a:rPr>
              <a:t> with the state</a:t>
            </a:r>
          </a:p>
          <a:p>
            <a:pPr marL="342900" indent="-342900">
              <a:buFont typeface="Arial" panose="020B0604020202020204" pitchFamily="34" charset="0"/>
              <a:buChar char="•"/>
            </a:pPr>
            <a:r>
              <a:rPr lang="en-US" sz="2400" dirty="0">
                <a:solidFill>
                  <a:schemeClr val="bg1"/>
                </a:solidFill>
              </a:rPr>
              <a:t>This may be filed by either a parent or organization and alleges that there was a violation of IDEA within in the school.</a:t>
            </a:r>
          </a:p>
          <a:p>
            <a:pPr marL="342900" indent="-342900">
              <a:buFont typeface="Arial" panose="020B0604020202020204" pitchFamily="34" charset="0"/>
              <a:buChar char="•"/>
            </a:pPr>
            <a:r>
              <a:rPr lang="en-US" sz="2400" dirty="0">
                <a:solidFill>
                  <a:schemeClr val="bg1"/>
                </a:solidFill>
              </a:rPr>
              <a:t>A Complaint Investigator is assigned and he/she examines the proposed violation.</a:t>
            </a:r>
          </a:p>
          <a:p>
            <a:pPr marL="342900" indent="-342900">
              <a:buFont typeface="Arial" panose="020B0604020202020204" pitchFamily="34" charset="0"/>
              <a:buChar char="•"/>
            </a:pPr>
            <a:r>
              <a:rPr lang="en-US" sz="2400" dirty="0">
                <a:solidFill>
                  <a:schemeClr val="bg1"/>
                </a:solidFill>
              </a:rPr>
              <a:t>There is no appeal process for the complaint, but if either party is unhappy with the outcome, they may proceed with mediation and/or due process.</a:t>
            </a:r>
          </a:p>
        </p:txBody>
      </p:sp>
    </p:spTree>
    <p:extLst>
      <p:ext uri="{BB962C8B-B14F-4D97-AF65-F5344CB8AC3E}">
        <p14:creationId xmlns:p14="http://schemas.microsoft.com/office/powerpoint/2010/main" val="2559770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8" name="Round Diagonal Corner Rectangle 17">
            <a:extLst>
              <a:ext uri="{FF2B5EF4-FFF2-40B4-BE49-F238E27FC236}">
                <a16:creationId xmlns:a16="http://schemas.microsoft.com/office/drawing/2014/main" id="{5F7D51A7-9232-A649-B252-A87E02FA27C5}"/>
              </a:ext>
            </a:extLst>
          </p:cNvPr>
          <p:cNvSpPr/>
          <p:nvPr/>
        </p:nvSpPr>
        <p:spPr>
          <a:xfrm>
            <a:off x="582844" y="4145433"/>
            <a:ext cx="11026312" cy="1666873"/>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11" name="Parallelogram 10">
            <a:extLst>
              <a:ext uri="{FF2B5EF4-FFF2-40B4-BE49-F238E27FC236}">
                <a16:creationId xmlns:a16="http://schemas.microsoft.com/office/drawing/2014/main" id="{472E97C0-5E34-0248-B61A-4684F32095B1}"/>
              </a:ext>
            </a:extLst>
          </p:cNvPr>
          <p:cNvSpPr/>
          <p:nvPr/>
        </p:nvSpPr>
        <p:spPr>
          <a:xfrm>
            <a:off x="1341835" y="612098"/>
            <a:ext cx="9739396" cy="1049748"/>
          </a:xfrm>
          <a:prstGeom prst="parallelogram">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600" dirty="0"/>
              <a:t>Addressing Disputes Using Procedural Safeguards and Due Process</a:t>
            </a:r>
          </a:p>
        </p:txBody>
      </p:sp>
      <p:sp>
        <p:nvSpPr>
          <p:cNvPr id="16" name="Round Diagonal Corner Rectangle 15">
            <a:extLst>
              <a:ext uri="{FF2B5EF4-FFF2-40B4-BE49-F238E27FC236}">
                <a16:creationId xmlns:a16="http://schemas.microsoft.com/office/drawing/2014/main" id="{B6F886D9-7785-0C40-8C7D-BBF2F5824FB4}"/>
              </a:ext>
            </a:extLst>
          </p:cNvPr>
          <p:cNvSpPr/>
          <p:nvPr/>
        </p:nvSpPr>
        <p:spPr>
          <a:xfrm>
            <a:off x="582844" y="1879601"/>
            <a:ext cx="11026312" cy="2122264"/>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731136F-AB30-EA4B-8667-7DABD6D3C9A2}"/>
              </a:ext>
            </a:extLst>
          </p:cNvPr>
          <p:cNvSpPr txBox="1"/>
          <p:nvPr/>
        </p:nvSpPr>
        <p:spPr>
          <a:xfrm>
            <a:off x="1035373" y="2062872"/>
            <a:ext cx="10412915" cy="1938992"/>
          </a:xfrm>
          <a:prstGeom prst="rect">
            <a:avLst/>
          </a:prstGeom>
          <a:noFill/>
        </p:spPr>
        <p:txBody>
          <a:bodyPr wrap="square" rtlCol="0">
            <a:spAutoFit/>
          </a:bodyPr>
          <a:lstStyle/>
          <a:p>
            <a:r>
              <a:rPr lang="en-US" sz="2400" dirty="0">
                <a:solidFill>
                  <a:schemeClr val="bg1"/>
                </a:solidFill>
              </a:rPr>
              <a:t>2. </a:t>
            </a:r>
            <a:r>
              <a:rPr lang="en-US" sz="2400" b="1" dirty="0">
                <a:solidFill>
                  <a:schemeClr val="bg1"/>
                </a:solidFill>
              </a:rPr>
              <a:t>Mediation</a:t>
            </a:r>
            <a:r>
              <a:rPr lang="en-US" sz="2400" dirty="0">
                <a:solidFill>
                  <a:schemeClr val="bg1"/>
                </a:solidFill>
              </a:rPr>
              <a:t> is another process of resolving a conflict by which both parties (parents and school) agree to participate. </a:t>
            </a:r>
          </a:p>
          <a:p>
            <a:pPr marL="342900" indent="-342900">
              <a:buFont typeface="Arial" panose="020B0604020202020204" pitchFamily="34" charset="0"/>
              <a:buChar char="•"/>
            </a:pPr>
            <a:r>
              <a:rPr lang="en-US" sz="2400" dirty="0">
                <a:solidFill>
                  <a:schemeClr val="bg1"/>
                </a:solidFill>
              </a:rPr>
              <a:t>	A mediator is assigned, and both the parents and school present their perspectives to him/her, as well as participate in 	discussions about ways to resolve their opposing view points.</a:t>
            </a:r>
          </a:p>
        </p:txBody>
      </p:sp>
      <p:sp>
        <p:nvSpPr>
          <p:cNvPr id="17" name="TextBox 16">
            <a:extLst>
              <a:ext uri="{FF2B5EF4-FFF2-40B4-BE49-F238E27FC236}">
                <a16:creationId xmlns:a16="http://schemas.microsoft.com/office/drawing/2014/main" id="{BFC40D3B-50A6-9048-9976-3A66E6F089E0}"/>
              </a:ext>
            </a:extLst>
          </p:cNvPr>
          <p:cNvSpPr txBox="1"/>
          <p:nvPr/>
        </p:nvSpPr>
        <p:spPr>
          <a:xfrm>
            <a:off x="765724" y="4145434"/>
            <a:ext cx="10682564" cy="1569660"/>
          </a:xfrm>
          <a:prstGeom prst="rect">
            <a:avLst/>
          </a:prstGeom>
          <a:noFill/>
        </p:spPr>
        <p:txBody>
          <a:bodyPr wrap="square" rtlCol="0">
            <a:spAutoFit/>
          </a:bodyPr>
          <a:lstStyle/>
          <a:p>
            <a:r>
              <a:rPr lang="en-US" sz="2400" dirty="0">
                <a:solidFill>
                  <a:schemeClr val="bg1"/>
                </a:solidFill>
              </a:rPr>
              <a:t>	There is no appeal process for mediation, and the agreement is considered to be legally binding.</a:t>
            </a:r>
          </a:p>
          <a:p>
            <a:pPr marL="342900" indent="-342900">
              <a:buFont typeface="Arial" panose="020B0604020202020204" pitchFamily="34" charset="0"/>
              <a:buChar char="•"/>
            </a:pPr>
            <a:r>
              <a:rPr lang="en-US" sz="2400" dirty="0">
                <a:solidFill>
                  <a:schemeClr val="bg1"/>
                </a:solidFill>
              </a:rPr>
              <a:t>	If an agreement cannot be met parents can move forward </a:t>
            </a:r>
          </a:p>
          <a:p>
            <a:r>
              <a:rPr lang="en-US" sz="2400" dirty="0">
                <a:solidFill>
                  <a:schemeClr val="bg1"/>
                </a:solidFill>
              </a:rPr>
              <a:t>	with Due Process.</a:t>
            </a:r>
          </a:p>
        </p:txBody>
      </p:sp>
    </p:spTree>
    <p:extLst>
      <p:ext uri="{BB962C8B-B14F-4D97-AF65-F5344CB8AC3E}">
        <p14:creationId xmlns:p14="http://schemas.microsoft.com/office/powerpoint/2010/main" val="2534708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8" name="Round Diagonal Corner Rectangle 17">
            <a:extLst>
              <a:ext uri="{FF2B5EF4-FFF2-40B4-BE49-F238E27FC236}">
                <a16:creationId xmlns:a16="http://schemas.microsoft.com/office/drawing/2014/main" id="{5F7D51A7-9232-A649-B252-A87E02FA27C5}"/>
              </a:ext>
            </a:extLst>
          </p:cNvPr>
          <p:cNvSpPr/>
          <p:nvPr/>
        </p:nvSpPr>
        <p:spPr>
          <a:xfrm>
            <a:off x="582844" y="4534275"/>
            <a:ext cx="11026312" cy="2012829"/>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11" name="Parallelogram 10">
            <a:extLst>
              <a:ext uri="{FF2B5EF4-FFF2-40B4-BE49-F238E27FC236}">
                <a16:creationId xmlns:a16="http://schemas.microsoft.com/office/drawing/2014/main" id="{472E97C0-5E34-0248-B61A-4684F32095B1}"/>
              </a:ext>
            </a:extLst>
          </p:cNvPr>
          <p:cNvSpPr/>
          <p:nvPr/>
        </p:nvSpPr>
        <p:spPr>
          <a:xfrm>
            <a:off x="1341835" y="612098"/>
            <a:ext cx="9739396" cy="1049748"/>
          </a:xfrm>
          <a:prstGeom prst="parallelogram">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600" dirty="0"/>
              <a:t>Addressing Disputes Using Procedural Safeguards and Due Process</a:t>
            </a:r>
          </a:p>
        </p:txBody>
      </p:sp>
      <p:sp>
        <p:nvSpPr>
          <p:cNvPr id="16" name="Round Diagonal Corner Rectangle 15">
            <a:extLst>
              <a:ext uri="{FF2B5EF4-FFF2-40B4-BE49-F238E27FC236}">
                <a16:creationId xmlns:a16="http://schemas.microsoft.com/office/drawing/2014/main" id="{B6F886D9-7785-0C40-8C7D-BBF2F5824FB4}"/>
              </a:ext>
            </a:extLst>
          </p:cNvPr>
          <p:cNvSpPr/>
          <p:nvPr/>
        </p:nvSpPr>
        <p:spPr>
          <a:xfrm>
            <a:off x="582844" y="1879600"/>
            <a:ext cx="11026312" cy="2481499"/>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731136F-AB30-EA4B-8667-7DABD6D3C9A2}"/>
              </a:ext>
            </a:extLst>
          </p:cNvPr>
          <p:cNvSpPr txBox="1"/>
          <p:nvPr/>
        </p:nvSpPr>
        <p:spPr>
          <a:xfrm>
            <a:off x="900548" y="2052776"/>
            <a:ext cx="10412915" cy="1938992"/>
          </a:xfrm>
          <a:prstGeom prst="rect">
            <a:avLst/>
          </a:prstGeom>
          <a:noFill/>
        </p:spPr>
        <p:txBody>
          <a:bodyPr wrap="square" rtlCol="0">
            <a:spAutoFit/>
          </a:bodyPr>
          <a:lstStyle/>
          <a:p>
            <a:r>
              <a:rPr lang="en-US" sz="2400" dirty="0">
                <a:solidFill>
                  <a:schemeClr val="bg1"/>
                </a:solidFill>
              </a:rPr>
              <a:t>3. A </a:t>
            </a:r>
            <a:r>
              <a:rPr lang="en-US" sz="2400" b="1" dirty="0">
                <a:solidFill>
                  <a:schemeClr val="bg1"/>
                </a:solidFill>
              </a:rPr>
              <a:t>due process </a:t>
            </a:r>
            <a:r>
              <a:rPr lang="en-US" sz="2400" dirty="0">
                <a:solidFill>
                  <a:schemeClr val="bg1"/>
                </a:solidFill>
              </a:rPr>
              <a:t>hearing is the last method by which a dispute may be resolved </a:t>
            </a:r>
          </a:p>
          <a:p>
            <a:pPr marL="342900" indent="-342900">
              <a:buFont typeface="Arial" panose="020B0604020202020204" pitchFamily="34" charset="0"/>
              <a:buChar char="•"/>
            </a:pPr>
            <a:r>
              <a:rPr lang="en-US" sz="2400" dirty="0">
                <a:solidFill>
                  <a:schemeClr val="bg1"/>
                </a:solidFill>
              </a:rPr>
              <a:t>A written complaint requesting due process may be filed to the Maine DOE by either the parent or the school district.</a:t>
            </a:r>
          </a:p>
          <a:p>
            <a:pPr marL="800100" lvl="1" indent="-342900">
              <a:buFont typeface="Arial" panose="020B0604020202020204" pitchFamily="34" charset="0"/>
              <a:buChar char="•"/>
            </a:pPr>
            <a:r>
              <a:rPr lang="en-US" sz="2400" i="1" dirty="0">
                <a:solidFill>
                  <a:schemeClr val="bg1"/>
                </a:solidFill>
              </a:rPr>
              <a:t>If both parties do not choose to resolve the dispute by participating in mediation, a resolution meeting is required.</a:t>
            </a:r>
            <a:endParaRPr lang="en-US" sz="2400" dirty="0">
              <a:solidFill>
                <a:schemeClr val="bg1"/>
              </a:solidFill>
            </a:endParaRPr>
          </a:p>
        </p:txBody>
      </p:sp>
      <p:sp>
        <p:nvSpPr>
          <p:cNvPr id="2" name="Rectangle 1">
            <a:extLst>
              <a:ext uri="{FF2B5EF4-FFF2-40B4-BE49-F238E27FC236}">
                <a16:creationId xmlns:a16="http://schemas.microsoft.com/office/drawing/2014/main" id="{9369D693-8D3F-0A43-AE9E-BF8D488AA261}"/>
              </a:ext>
            </a:extLst>
          </p:cNvPr>
          <p:cNvSpPr/>
          <p:nvPr/>
        </p:nvSpPr>
        <p:spPr>
          <a:xfrm>
            <a:off x="741696" y="4581389"/>
            <a:ext cx="10708608" cy="2308324"/>
          </a:xfrm>
          <a:prstGeom prst="rect">
            <a:avLst/>
          </a:prstGeom>
        </p:spPr>
        <p:txBody>
          <a:bodyPr wrap="square">
            <a:spAutoFit/>
          </a:bodyPr>
          <a:lstStyle/>
          <a:p>
            <a:r>
              <a:rPr lang="en-US" sz="2400" dirty="0">
                <a:solidFill>
                  <a:schemeClr val="bg1"/>
                </a:solidFill>
              </a:rPr>
              <a:t>There will be a hearing officer assigned to the meeting, and he/she is tasked with the responsibility of determining if a violation has occurred and how the violation must be remedied.</a:t>
            </a:r>
          </a:p>
          <a:p>
            <a:endParaRPr lang="en-US" sz="2400" dirty="0">
              <a:solidFill>
                <a:schemeClr val="bg1"/>
              </a:solidFill>
            </a:endParaRPr>
          </a:p>
          <a:p>
            <a:r>
              <a:rPr lang="en-US" sz="2400" i="1" dirty="0">
                <a:solidFill>
                  <a:schemeClr val="bg1"/>
                </a:solidFill>
              </a:rPr>
              <a:t>There is an appeal process if the finding is not acceptable to the parties involved.</a:t>
            </a:r>
          </a:p>
          <a:p>
            <a:endParaRPr lang="en-US" sz="2400" dirty="0">
              <a:solidFill>
                <a:schemeClr val="bg1"/>
              </a:solidFill>
            </a:endParaRPr>
          </a:p>
        </p:txBody>
      </p:sp>
    </p:spTree>
    <p:extLst>
      <p:ext uri="{BB962C8B-B14F-4D97-AF65-F5344CB8AC3E}">
        <p14:creationId xmlns:p14="http://schemas.microsoft.com/office/powerpoint/2010/main" val="3650378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DA575E-8B4F-4947-8F56-235CBC32206B}"/>
              </a:ext>
            </a:extLst>
          </p:cNvPr>
          <p:cNvSpPr/>
          <p:nvPr/>
        </p:nvSpPr>
        <p:spPr>
          <a:xfrm>
            <a:off x="-2" y="3434478"/>
            <a:ext cx="12192001" cy="3434477"/>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0F70708-F521-BB47-B02F-5D1CB695BCE3}"/>
              </a:ext>
            </a:extLst>
          </p:cNvPr>
          <p:cNvPicPr>
            <a:picLocks noChangeAspect="1"/>
          </p:cNvPicPr>
          <p:nvPr/>
        </p:nvPicPr>
        <p:blipFill>
          <a:blip r:embed="rId4"/>
          <a:stretch>
            <a:fillRect/>
          </a:stretch>
        </p:blipFill>
        <p:spPr>
          <a:xfrm>
            <a:off x="2330385" y="3658573"/>
            <a:ext cx="2225040" cy="2225040"/>
          </a:xfrm>
          <a:prstGeom prst="rect">
            <a:avLst/>
          </a:prstGeom>
        </p:spPr>
      </p:pic>
      <p:sp>
        <p:nvSpPr>
          <p:cNvPr id="11" name="Rectangle 10">
            <a:extLst>
              <a:ext uri="{FF2B5EF4-FFF2-40B4-BE49-F238E27FC236}">
                <a16:creationId xmlns:a16="http://schemas.microsoft.com/office/drawing/2014/main" id="{7B0CF236-73AD-224A-84F2-9985A37FECD9}"/>
              </a:ext>
            </a:extLst>
          </p:cNvPr>
          <p:cNvSpPr/>
          <p:nvPr/>
        </p:nvSpPr>
        <p:spPr>
          <a:xfrm>
            <a:off x="1088125" y="613549"/>
            <a:ext cx="10015746" cy="2585323"/>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All Public Education </a:t>
            </a:r>
            <a:r>
              <a:rPr lang="en-US" sz="5400" b="0" cap="none" spc="0" dirty="0">
                <a:ln w="0"/>
                <a:solidFill>
                  <a:schemeClr val="tx1"/>
                </a:solidFill>
                <a:effectLst>
                  <a:outerShdw blurRad="38100" dist="19050" dir="2700000" algn="tl" rotWithShape="0">
                    <a:schemeClr val="dk1">
                      <a:alpha val="40000"/>
                    </a:schemeClr>
                  </a:outerShdw>
                </a:effectLst>
              </a:rPr>
              <a:t>is Provided by the Federal and State Departments of Education.</a:t>
            </a:r>
          </a:p>
        </p:txBody>
      </p:sp>
      <p:sp>
        <p:nvSpPr>
          <p:cNvPr id="15" name="TextBox 14">
            <a:extLst>
              <a:ext uri="{FF2B5EF4-FFF2-40B4-BE49-F238E27FC236}">
                <a16:creationId xmlns:a16="http://schemas.microsoft.com/office/drawing/2014/main" id="{09990239-802D-C74C-B776-859FB380808F}"/>
              </a:ext>
            </a:extLst>
          </p:cNvPr>
          <p:cNvSpPr txBox="1"/>
          <p:nvPr/>
        </p:nvSpPr>
        <p:spPr>
          <a:xfrm>
            <a:off x="1942719" y="5894568"/>
            <a:ext cx="3000372" cy="707886"/>
          </a:xfrm>
          <a:prstGeom prst="rect">
            <a:avLst/>
          </a:prstGeom>
          <a:noFill/>
        </p:spPr>
        <p:txBody>
          <a:bodyPr wrap="square" rtlCol="0">
            <a:spAutoFit/>
          </a:bodyPr>
          <a:lstStyle/>
          <a:p>
            <a:r>
              <a:rPr lang="en-US" sz="4000" b="1" dirty="0">
                <a:solidFill>
                  <a:schemeClr val="accent6"/>
                </a:solidFill>
              </a:rPr>
              <a:t>Federal Level</a:t>
            </a:r>
          </a:p>
        </p:txBody>
      </p:sp>
    </p:spTree>
    <p:custDataLst>
      <p:tags r:id="rId1"/>
    </p:custDataLst>
    <p:extLst>
      <p:ext uri="{BB962C8B-B14F-4D97-AF65-F5344CB8AC3E}">
        <p14:creationId xmlns:p14="http://schemas.microsoft.com/office/powerpoint/2010/main" val="3297543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Scale>
                                      <p:cBhvr>
                                        <p:cTn id="1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
                                        </p:tgtEl>
                                        <p:attrNameLst>
                                          <p:attrName>ppt_x</p:attrName>
                                          <p:attrName>ppt_y</p:attrName>
                                        </p:attrNameLst>
                                      </p:cBhvr>
                                    </p:animMotion>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20" name="Round Diagonal Corner Rectangle 19">
            <a:extLst>
              <a:ext uri="{FF2B5EF4-FFF2-40B4-BE49-F238E27FC236}">
                <a16:creationId xmlns:a16="http://schemas.microsoft.com/office/drawing/2014/main" id="{B3681322-89B2-D748-AEFD-B1BE4AC10628}"/>
              </a:ext>
            </a:extLst>
          </p:cNvPr>
          <p:cNvSpPr/>
          <p:nvPr/>
        </p:nvSpPr>
        <p:spPr>
          <a:xfrm>
            <a:off x="695264" y="5364656"/>
            <a:ext cx="11094138" cy="1113048"/>
          </a:xfrm>
          <a:prstGeom prst="round2Diag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ound Diagonal Corner Rectangle 20">
            <a:extLst>
              <a:ext uri="{FF2B5EF4-FFF2-40B4-BE49-F238E27FC236}">
                <a16:creationId xmlns:a16="http://schemas.microsoft.com/office/drawing/2014/main" id="{35BF0FEE-92AB-434A-9423-10388AF8BE78}"/>
              </a:ext>
            </a:extLst>
          </p:cNvPr>
          <p:cNvSpPr/>
          <p:nvPr/>
        </p:nvSpPr>
        <p:spPr>
          <a:xfrm>
            <a:off x="769827" y="5412476"/>
            <a:ext cx="10895302" cy="987164"/>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 Diagonal Corner Rectangle 17">
            <a:extLst>
              <a:ext uri="{FF2B5EF4-FFF2-40B4-BE49-F238E27FC236}">
                <a16:creationId xmlns:a16="http://schemas.microsoft.com/office/drawing/2014/main" id="{0B88CC69-4DDE-574F-832F-3B75B2169A92}"/>
              </a:ext>
            </a:extLst>
          </p:cNvPr>
          <p:cNvSpPr/>
          <p:nvPr/>
        </p:nvSpPr>
        <p:spPr>
          <a:xfrm>
            <a:off x="695264" y="4189648"/>
            <a:ext cx="11094138" cy="1113048"/>
          </a:xfrm>
          <a:prstGeom prst="round2Diag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ound Diagonal Corner Rectangle 18">
            <a:extLst>
              <a:ext uri="{FF2B5EF4-FFF2-40B4-BE49-F238E27FC236}">
                <a16:creationId xmlns:a16="http://schemas.microsoft.com/office/drawing/2014/main" id="{D3244CFC-3A2A-D74A-8286-540CAD55ED1A}"/>
              </a:ext>
            </a:extLst>
          </p:cNvPr>
          <p:cNvSpPr/>
          <p:nvPr/>
        </p:nvSpPr>
        <p:spPr>
          <a:xfrm>
            <a:off x="769827" y="4237468"/>
            <a:ext cx="10895302" cy="987164"/>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 Diagonal Corner Rectangle 13">
            <a:extLst>
              <a:ext uri="{FF2B5EF4-FFF2-40B4-BE49-F238E27FC236}">
                <a16:creationId xmlns:a16="http://schemas.microsoft.com/office/drawing/2014/main" id="{E2881AA6-EA36-6341-BAA9-AB1F7A4139EA}"/>
              </a:ext>
            </a:extLst>
          </p:cNvPr>
          <p:cNvSpPr/>
          <p:nvPr/>
        </p:nvSpPr>
        <p:spPr>
          <a:xfrm>
            <a:off x="695264" y="2917477"/>
            <a:ext cx="11094138" cy="1113048"/>
          </a:xfrm>
          <a:prstGeom prst="round2Diag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ound Diagonal Corner Rectangle 14">
            <a:extLst>
              <a:ext uri="{FF2B5EF4-FFF2-40B4-BE49-F238E27FC236}">
                <a16:creationId xmlns:a16="http://schemas.microsoft.com/office/drawing/2014/main" id="{30BC354A-2BA1-484B-9246-FE0628919224}"/>
              </a:ext>
            </a:extLst>
          </p:cNvPr>
          <p:cNvSpPr/>
          <p:nvPr/>
        </p:nvSpPr>
        <p:spPr>
          <a:xfrm>
            <a:off x="769827" y="2965297"/>
            <a:ext cx="10895302" cy="987164"/>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685A1E54-4146-7A46-AA7B-1172CF535BD4}"/>
              </a:ext>
            </a:extLst>
          </p:cNvPr>
          <p:cNvSpPr/>
          <p:nvPr/>
        </p:nvSpPr>
        <p:spPr>
          <a:xfrm>
            <a:off x="70498" y="484632"/>
            <a:ext cx="12051001" cy="769441"/>
          </a:xfrm>
          <a:prstGeom prst="rect">
            <a:avLst/>
          </a:prstGeom>
          <a:noFill/>
        </p:spPr>
        <p:txBody>
          <a:bodyPr wrap="square" lIns="91440" tIns="45720" rIns="91440" bIns="45720">
            <a:spAutoFit/>
          </a:bodyPr>
          <a:lstStyle/>
          <a:p>
            <a:pPr algn="ctr"/>
            <a:endParaRPr lang="en-US" altLang="en-US" sz="4400" u="sng" dirty="0"/>
          </a:p>
        </p:txBody>
      </p:sp>
      <p:sp>
        <p:nvSpPr>
          <p:cNvPr id="4" name="TextBox 3">
            <a:extLst>
              <a:ext uri="{FF2B5EF4-FFF2-40B4-BE49-F238E27FC236}">
                <a16:creationId xmlns:a16="http://schemas.microsoft.com/office/drawing/2014/main" id="{20339BD2-01D5-4FD1-ACFD-8A32F5BADE73}"/>
              </a:ext>
            </a:extLst>
          </p:cNvPr>
          <p:cNvSpPr txBox="1"/>
          <p:nvPr/>
        </p:nvSpPr>
        <p:spPr>
          <a:xfrm>
            <a:off x="1295729" y="3167390"/>
            <a:ext cx="10896271" cy="523220"/>
          </a:xfrm>
          <a:prstGeom prst="rect">
            <a:avLst/>
          </a:prstGeom>
          <a:noFill/>
        </p:spPr>
        <p:txBody>
          <a:bodyPr wrap="square" rtlCol="0">
            <a:spAutoFit/>
          </a:bodyPr>
          <a:lstStyle/>
          <a:p>
            <a:r>
              <a:rPr lang="en-US" sz="2800" dirty="0">
                <a:solidFill>
                  <a:schemeClr val="bg1"/>
                </a:solidFill>
              </a:rPr>
              <a:t>An IEP is written to meet the needs of </a:t>
            </a:r>
            <a:r>
              <a:rPr lang="en-US" sz="2800" i="1" dirty="0">
                <a:solidFill>
                  <a:schemeClr val="bg1"/>
                </a:solidFill>
              </a:rPr>
              <a:t>each</a:t>
            </a:r>
            <a:r>
              <a:rPr lang="en-US" sz="2800" dirty="0">
                <a:solidFill>
                  <a:schemeClr val="bg1"/>
                </a:solidFill>
              </a:rPr>
              <a:t> individual student.</a:t>
            </a:r>
          </a:p>
        </p:txBody>
      </p:sp>
      <p:sp>
        <p:nvSpPr>
          <p:cNvPr id="5" name="TextBox 4">
            <a:extLst>
              <a:ext uri="{FF2B5EF4-FFF2-40B4-BE49-F238E27FC236}">
                <a16:creationId xmlns:a16="http://schemas.microsoft.com/office/drawing/2014/main" id="{5C0B1A1C-C047-488A-9582-9C4ED989E57E}"/>
              </a:ext>
            </a:extLst>
          </p:cNvPr>
          <p:cNvSpPr txBox="1"/>
          <p:nvPr/>
        </p:nvSpPr>
        <p:spPr>
          <a:xfrm>
            <a:off x="767094" y="4288939"/>
            <a:ext cx="10580569" cy="954107"/>
          </a:xfrm>
          <a:prstGeom prst="rect">
            <a:avLst/>
          </a:prstGeom>
          <a:noFill/>
        </p:spPr>
        <p:txBody>
          <a:bodyPr wrap="square" rtlCol="0">
            <a:spAutoFit/>
          </a:bodyPr>
          <a:lstStyle/>
          <a:p>
            <a:pPr algn="ctr"/>
            <a:r>
              <a:rPr lang="en-US" sz="2800" dirty="0">
                <a:solidFill>
                  <a:schemeClr val="bg1"/>
                </a:solidFill>
              </a:rPr>
              <a:t>If the school and parents cannot agree upon appropriate outcomes, there are effective ways to resolve the disputes.</a:t>
            </a:r>
          </a:p>
        </p:txBody>
      </p:sp>
      <p:sp>
        <p:nvSpPr>
          <p:cNvPr id="7" name="TextBox 6">
            <a:extLst>
              <a:ext uri="{FF2B5EF4-FFF2-40B4-BE49-F238E27FC236}">
                <a16:creationId xmlns:a16="http://schemas.microsoft.com/office/drawing/2014/main" id="{A73192D0-CBE3-47FD-8B0E-BBF7EC759216}"/>
              </a:ext>
            </a:extLst>
          </p:cNvPr>
          <p:cNvSpPr txBox="1"/>
          <p:nvPr/>
        </p:nvSpPr>
        <p:spPr>
          <a:xfrm>
            <a:off x="1139253" y="5420704"/>
            <a:ext cx="10111666" cy="954107"/>
          </a:xfrm>
          <a:prstGeom prst="rect">
            <a:avLst/>
          </a:prstGeom>
          <a:noFill/>
        </p:spPr>
        <p:txBody>
          <a:bodyPr wrap="square" rtlCol="0">
            <a:spAutoFit/>
          </a:bodyPr>
          <a:lstStyle/>
          <a:p>
            <a:pPr algn="ctr"/>
            <a:r>
              <a:rPr lang="en-US" sz="2800" dirty="0">
                <a:solidFill>
                  <a:schemeClr val="bg1"/>
                </a:solidFill>
              </a:rPr>
              <a:t>Maine Parent Federation is here to help! Please contact us with any questions or concerns.</a:t>
            </a:r>
          </a:p>
        </p:txBody>
      </p:sp>
      <p:sp>
        <p:nvSpPr>
          <p:cNvPr id="12" name="Round Diagonal Corner Rectangle 11">
            <a:extLst>
              <a:ext uri="{FF2B5EF4-FFF2-40B4-BE49-F238E27FC236}">
                <a16:creationId xmlns:a16="http://schemas.microsoft.com/office/drawing/2014/main" id="{901D264C-7967-5540-88E1-38FAE122DBD2}"/>
              </a:ext>
            </a:extLst>
          </p:cNvPr>
          <p:cNvSpPr/>
          <p:nvPr/>
        </p:nvSpPr>
        <p:spPr>
          <a:xfrm>
            <a:off x="696233" y="1664267"/>
            <a:ext cx="11094138" cy="1113048"/>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ound Diagonal Corner Rectangle 12">
            <a:extLst>
              <a:ext uri="{FF2B5EF4-FFF2-40B4-BE49-F238E27FC236}">
                <a16:creationId xmlns:a16="http://schemas.microsoft.com/office/drawing/2014/main" id="{7D48A0D0-6073-2348-AB3F-C0C10FBF5B21}"/>
              </a:ext>
            </a:extLst>
          </p:cNvPr>
          <p:cNvSpPr/>
          <p:nvPr/>
        </p:nvSpPr>
        <p:spPr>
          <a:xfrm>
            <a:off x="770796" y="1712087"/>
            <a:ext cx="10895302" cy="987164"/>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71F16C9-494D-4F41-AD25-A15C45CDFCA5}"/>
              </a:ext>
            </a:extLst>
          </p:cNvPr>
          <p:cNvSpPr txBox="1"/>
          <p:nvPr/>
        </p:nvSpPr>
        <p:spPr>
          <a:xfrm>
            <a:off x="894406" y="1745144"/>
            <a:ext cx="10601361" cy="954107"/>
          </a:xfrm>
          <a:prstGeom prst="rect">
            <a:avLst/>
          </a:prstGeom>
          <a:noFill/>
        </p:spPr>
        <p:txBody>
          <a:bodyPr wrap="square" rtlCol="0">
            <a:spAutoFit/>
          </a:bodyPr>
          <a:lstStyle/>
          <a:p>
            <a:pPr algn="ctr"/>
            <a:r>
              <a:rPr lang="en-US" sz="2800" dirty="0">
                <a:solidFill>
                  <a:schemeClr val="bg1"/>
                </a:solidFill>
              </a:rPr>
              <a:t>Every student is entitled to a Free and Appropriate Public Education (FAPE) </a:t>
            </a:r>
          </a:p>
        </p:txBody>
      </p:sp>
      <p:sp>
        <p:nvSpPr>
          <p:cNvPr id="22" name="Parallelogram 21">
            <a:extLst>
              <a:ext uri="{FF2B5EF4-FFF2-40B4-BE49-F238E27FC236}">
                <a16:creationId xmlns:a16="http://schemas.microsoft.com/office/drawing/2014/main" id="{BEB62961-781B-F044-A918-AC2A13AD2767}"/>
              </a:ext>
            </a:extLst>
          </p:cNvPr>
          <p:cNvSpPr/>
          <p:nvPr/>
        </p:nvSpPr>
        <p:spPr>
          <a:xfrm>
            <a:off x="1347780" y="576997"/>
            <a:ext cx="9739396" cy="781739"/>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t>Wrapping Up</a:t>
            </a:r>
          </a:p>
        </p:txBody>
      </p:sp>
    </p:spTree>
    <p:extLst>
      <p:ext uri="{BB962C8B-B14F-4D97-AF65-F5344CB8AC3E}">
        <p14:creationId xmlns:p14="http://schemas.microsoft.com/office/powerpoint/2010/main" val="3239666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1" name="Round Diagonal Corner Rectangle 10">
            <a:extLst>
              <a:ext uri="{FF2B5EF4-FFF2-40B4-BE49-F238E27FC236}">
                <a16:creationId xmlns:a16="http://schemas.microsoft.com/office/drawing/2014/main" id="{ADFD11D3-BD5B-2141-8CA1-0D6EE381547C}"/>
              </a:ext>
            </a:extLst>
          </p:cNvPr>
          <p:cNvSpPr/>
          <p:nvPr/>
        </p:nvSpPr>
        <p:spPr>
          <a:xfrm>
            <a:off x="177258" y="2330787"/>
            <a:ext cx="11837482" cy="2952180"/>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4C48B-3A2B-7247-8FD5-6CA7FB6A99EF}"/>
              </a:ext>
            </a:extLst>
          </p:cNvPr>
          <p:cNvSpPr/>
          <p:nvPr/>
        </p:nvSpPr>
        <p:spPr>
          <a:xfrm>
            <a:off x="1638059" y="2375941"/>
            <a:ext cx="8615214" cy="923330"/>
          </a:xfrm>
          <a:prstGeom prst="rect">
            <a:avLst/>
          </a:prstGeom>
          <a:noFill/>
        </p:spPr>
        <p:txBody>
          <a:bodyPr wrap="square" lIns="91440" tIns="45720" rIns="91440" bIns="45720">
            <a:spAutoFit/>
          </a:bodyPr>
          <a:lstStyle/>
          <a:p>
            <a:pPr algn="ctr"/>
            <a:endParaRPr lang="en-US" sz="5400" b="0" cap="none" spc="0" dirty="0">
              <a:ln w="0"/>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F6F4B1E9-BD25-FA40-B5A3-192B11D9B138}"/>
              </a:ext>
            </a:extLst>
          </p:cNvPr>
          <p:cNvPicPr>
            <a:picLocks noChangeAspect="1"/>
          </p:cNvPicPr>
          <p:nvPr/>
        </p:nvPicPr>
        <p:blipFill>
          <a:blip r:embed="rId3"/>
          <a:stretch>
            <a:fillRect/>
          </a:stretch>
        </p:blipFill>
        <p:spPr>
          <a:xfrm>
            <a:off x="3753839" y="3299271"/>
            <a:ext cx="3991409" cy="864565"/>
          </a:xfrm>
          <a:prstGeom prst="rect">
            <a:avLst/>
          </a:prstGeom>
        </p:spPr>
      </p:pic>
      <p:pic>
        <p:nvPicPr>
          <p:cNvPr id="5" name="Picture 4">
            <a:extLst>
              <a:ext uri="{FF2B5EF4-FFF2-40B4-BE49-F238E27FC236}">
                <a16:creationId xmlns:a16="http://schemas.microsoft.com/office/drawing/2014/main" id="{D13B6645-D786-6A47-BB59-D7B1D37BA6D7}"/>
              </a:ext>
            </a:extLst>
          </p:cNvPr>
          <p:cNvPicPr>
            <a:picLocks noChangeAspect="1"/>
          </p:cNvPicPr>
          <p:nvPr/>
        </p:nvPicPr>
        <p:blipFill>
          <a:blip r:embed="rId4"/>
          <a:stretch>
            <a:fillRect/>
          </a:stretch>
        </p:blipFill>
        <p:spPr>
          <a:xfrm>
            <a:off x="798466" y="2924776"/>
            <a:ext cx="2455895" cy="1604518"/>
          </a:xfrm>
          <a:prstGeom prst="rect">
            <a:avLst/>
          </a:prstGeom>
        </p:spPr>
      </p:pic>
      <p:pic>
        <p:nvPicPr>
          <p:cNvPr id="13" name="Picture 12">
            <a:extLst>
              <a:ext uri="{FF2B5EF4-FFF2-40B4-BE49-F238E27FC236}">
                <a16:creationId xmlns:a16="http://schemas.microsoft.com/office/drawing/2014/main" id="{2F2052B5-1199-BC47-AA09-9D2D8F97CC45}"/>
              </a:ext>
            </a:extLst>
          </p:cNvPr>
          <p:cNvPicPr>
            <a:picLocks noChangeAspect="1"/>
          </p:cNvPicPr>
          <p:nvPr/>
        </p:nvPicPr>
        <p:blipFill>
          <a:blip r:embed="rId5"/>
          <a:stretch>
            <a:fillRect/>
          </a:stretch>
        </p:blipFill>
        <p:spPr>
          <a:xfrm>
            <a:off x="8039232" y="2902302"/>
            <a:ext cx="3681523" cy="1445339"/>
          </a:xfrm>
          <a:prstGeom prst="rect">
            <a:avLst/>
          </a:prstGeom>
        </p:spPr>
      </p:pic>
      <p:sp>
        <p:nvSpPr>
          <p:cNvPr id="14" name="Rectangle 13">
            <a:extLst>
              <a:ext uri="{FF2B5EF4-FFF2-40B4-BE49-F238E27FC236}">
                <a16:creationId xmlns:a16="http://schemas.microsoft.com/office/drawing/2014/main" id="{0A403F2A-3ABE-FF4D-BF00-4066AE5F270E}"/>
              </a:ext>
            </a:extLst>
          </p:cNvPr>
          <p:cNvSpPr/>
          <p:nvPr/>
        </p:nvSpPr>
        <p:spPr>
          <a:xfrm>
            <a:off x="0" y="-1199728"/>
            <a:ext cx="12192000" cy="2933647"/>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031B2C-32E7-E948-92F0-1D35BC4EBD1A}"/>
              </a:ext>
            </a:extLst>
          </p:cNvPr>
          <p:cNvSpPr/>
          <p:nvPr/>
        </p:nvSpPr>
        <p:spPr>
          <a:xfrm>
            <a:off x="788747" y="691325"/>
            <a:ext cx="1112727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Check out these other great resources!</a:t>
            </a:r>
          </a:p>
        </p:txBody>
      </p:sp>
    </p:spTree>
    <p:extLst>
      <p:ext uri="{BB962C8B-B14F-4D97-AF65-F5344CB8AC3E}">
        <p14:creationId xmlns:p14="http://schemas.microsoft.com/office/powerpoint/2010/main" val="2187722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30699D-0CAB-4590-AD92-6CB06F417B59}"/>
              </a:ext>
            </a:extLst>
          </p:cNvPr>
          <p:cNvSpPr txBox="1"/>
          <p:nvPr/>
        </p:nvSpPr>
        <p:spPr>
          <a:xfrm>
            <a:off x="2283166" y="552349"/>
            <a:ext cx="7625667" cy="707886"/>
          </a:xfrm>
          <a:prstGeom prst="rect">
            <a:avLst/>
          </a:prstGeom>
          <a:noFill/>
        </p:spPr>
        <p:txBody>
          <a:bodyPr wrap="square" rtlCol="0">
            <a:spAutoFit/>
          </a:bodyPr>
          <a:lstStyle/>
          <a:p>
            <a:r>
              <a:rPr lang="en-US" sz="4000" b="1" dirty="0"/>
              <a:t>Who oversees Special Education?</a:t>
            </a:r>
          </a:p>
        </p:txBody>
      </p:sp>
      <p:sp>
        <p:nvSpPr>
          <p:cNvPr id="3" name="Rectangle 2">
            <a:extLst>
              <a:ext uri="{FF2B5EF4-FFF2-40B4-BE49-F238E27FC236}">
                <a16:creationId xmlns:a16="http://schemas.microsoft.com/office/drawing/2014/main" id="{BD837147-E9DB-9546-B9DF-D3B06C8FDCF9}"/>
              </a:ext>
            </a:extLst>
          </p:cNvPr>
          <p:cNvSpPr/>
          <p:nvPr/>
        </p:nvSpPr>
        <p:spPr>
          <a:xfrm>
            <a:off x="299134" y="1628507"/>
            <a:ext cx="5796867" cy="360098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3600" b="1" dirty="0">
                <a:ln w="0"/>
                <a:effectLst>
                  <a:outerShdw blurRad="38100" dist="19050" dir="2700000" algn="tl" rotWithShape="0">
                    <a:schemeClr val="dk1">
                      <a:alpha val="40000"/>
                    </a:schemeClr>
                  </a:outerShdw>
                </a:effectLst>
              </a:rPr>
              <a:t>Federal: </a:t>
            </a:r>
          </a:p>
          <a:p>
            <a:pPr algn="ctr"/>
            <a:r>
              <a:rPr lang="en-US" sz="3200" dirty="0">
                <a:ln w="0"/>
                <a:effectLst>
                  <a:outerShdw blurRad="38100" dist="19050" dir="2700000" algn="tl" rotWithShape="0">
                    <a:schemeClr val="dk1">
                      <a:alpha val="40000"/>
                    </a:schemeClr>
                  </a:outerShdw>
                </a:effectLst>
              </a:rPr>
              <a:t>Special Education (SPED) is  mandated by the Individuals with Disabilities Education Act (IDEA) which is overseen by the federal Office of </a:t>
            </a:r>
            <a:r>
              <a:rPr lang="en-US" sz="3200" dirty="0">
                <a:ln w="0"/>
                <a:solidFill>
                  <a:schemeClr val="bg1"/>
                </a:solidFill>
                <a:effectLst>
                  <a:outerShdw blurRad="38100" dist="19050" dir="2700000" algn="tl" rotWithShape="0">
                    <a:schemeClr val="dk1">
                      <a:alpha val="40000"/>
                    </a:schemeClr>
                  </a:outerShdw>
                </a:effectLst>
              </a:rPr>
              <a:t>Special Education Programs </a:t>
            </a:r>
            <a:r>
              <a:rPr lang="en-US" sz="3200" dirty="0">
                <a:ln w="0"/>
                <a:effectLst>
                  <a:outerShdw blurRad="38100" dist="19050" dir="2700000" algn="tl" rotWithShape="0">
                    <a:schemeClr val="dk1">
                      <a:alpha val="40000"/>
                    </a:schemeClr>
                  </a:outerShdw>
                </a:effectLst>
              </a:rPr>
              <a:t>(OSEP)</a:t>
            </a:r>
            <a:endParaRPr lang="en-US" sz="3200" u="sng" dirty="0">
              <a:ln w="0"/>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0E0637AD-7E57-5F41-B23F-86E3F7D3B862}"/>
              </a:ext>
            </a:extLst>
          </p:cNvPr>
          <p:cNvSpPr/>
          <p:nvPr/>
        </p:nvSpPr>
        <p:spPr>
          <a:xfrm>
            <a:off x="6096000" y="1628507"/>
            <a:ext cx="5590161" cy="3600986"/>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sz="3600" b="1" dirty="0">
                <a:ln w="0"/>
                <a:effectLst>
                  <a:outerShdw blurRad="38100" dist="19050" dir="2700000" algn="tl" rotWithShape="0">
                    <a:schemeClr val="dk1">
                      <a:alpha val="40000"/>
                    </a:schemeClr>
                  </a:outerShdw>
                </a:effectLst>
              </a:rPr>
              <a:t>State:</a:t>
            </a:r>
          </a:p>
          <a:p>
            <a:pPr algn="ctr"/>
            <a:r>
              <a:rPr lang="en-US" sz="3200" dirty="0">
                <a:ln w="0"/>
                <a:effectLst>
                  <a:outerShdw blurRad="38100" dist="19050" dir="2700000" algn="tl" rotWithShape="0">
                    <a:schemeClr val="dk1">
                      <a:alpha val="40000"/>
                    </a:schemeClr>
                  </a:outerShdw>
                </a:effectLst>
              </a:rPr>
              <a:t>Mandated by the Maine Unified Special Education Regulations (MUSER) or Chapter 101 which is overseen by </a:t>
            </a:r>
            <a:r>
              <a:rPr lang="en-US" sz="3200" dirty="0">
                <a:ln w="0"/>
                <a:solidFill>
                  <a:schemeClr val="bg1"/>
                </a:solidFill>
                <a:effectLst>
                  <a:outerShdw blurRad="38100" dist="19050" dir="2700000" algn="tl" rotWithShape="0">
                    <a:schemeClr val="dk1">
                      <a:alpha val="40000"/>
                    </a:schemeClr>
                  </a:outerShdw>
                </a:effectLst>
              </a:rPr>
              <a:t>Maine Department of Education Office of Special Services</a:t>
            </a:r>
          </a:p>
        </p:txBody>
      </p:sp>
    </p:spTree>
    <p:extLst>
      <p:ext uri="{BB962C8B-B14F-4D97-AF65-F5344CB8AC3E}">
        <p14:creationId xmlns:p14="http://schemas.microsoft.com/office/powerpoint/2010/main" val="3614686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83FB71-19C7-1D41-9565-3A88C8D18602}"/>
              </a:ext>
            </a:extLst>
          </p:cNvPr>
          <p:cNvSpPr/>
          <p:nvPr/>
        </p:nvSpPr>
        <p:spPr>
          <a:xfrm>
            <a:off x="0" y="1994489"/>
            <a:ext cx="12192000" cy="3764285"/>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5A1E54-4146-7A46-AA7B-1172CF535BD4}"/>
              </a:ext>
            </a:extLst>
          </p:cNvPr>
          <p:cNvSpPr/>
          <p:nvPr/>
        </p:nvSpPr>
        <p:spPr>
          <a:xfrm>
            <a:off x="756812" y="2340601"/>
            <a:ext cx="10678376" cy="2862322"/>
          </a:xfrm>
          <a:prstGeom prst="rect">
            <a:avLst/>
          </a:prstGeom>
          <a:noFill/>
        </p:spPr>
        <p:txBody>
          <a:bodyPr wrap="square" lIns="91440" tIns="45720" rIns="91440" bIns="45720">
            <a:spAutoFit/>
          </a:bodyPr>
          <a:lstStyle/>
          <a:p>
            <a:r>
              <a:rPr lang="en-US" altLang="en-US" sz="3600" dirty="0"/>
              <a:t>The Individuals with </a:t>
            </a:r>
            <a:r>
              <a:rPr lang="en-US" altLang="en-US" sz="3600"/>
              <a:t>Disabilities Education </a:t>
            </a:r>
            <a:r>
              <a:rPr lang="en-US" altLang="en-US" sz="3600" dirty="0"/>
              <a:t>Act is a law to provide federal financial assistance to State and local education agencies to ensure a </a:t>
            </a:r>
            <a:r>
              <a:rPr lang="en-US" altLang="en-US" sz="3600" dirty="0">
                <a:solidFill>
                  <a:schemeClr val="accent1"/>
                </a:solidFill>
              </a:rPr>
              <a:t>Free and Appropriate Public Education </a:t>
            </a:r>
            <a:r>
              <a:rPr lang="en-US" altLang="en-US" sz="3600" dirty="0"/>
              <a:t>(FAPE) via special education programs and related services to eligible children with disabilities . </a:t>
            </a:r>
          </a:p>
        </p:txBody>
      </p:sp>
      <p:pic>
        <p:nvPicPr>
          <p:cNvPr id="4" name="Picture 3">
            <a:extLst>
              <a:ext uri="{FF2B5EF4-FFF2-40B4-BE49-F238E27FC236}">
                <a16:creationId xmlns:a16="http://schemas.microsoft.com/office/drawing/2014/main" id="{D32A68E8-5FA4-4AEA-AF2A-500432668507}"/>
              </a:ext>
            </a:extLst>
          </p:cNvPr>
          <p:cNvPicPr>
            <a:picLocks noChangeAspect="1"/>
          </p:cNvPicPr>
          <p:nvPr/>
        </p:nvPicPr>
        <p:blipFill>
          <a:blip r:embed="rId3"/>
          <a:stretch>
            <a:fillRect/>
          </a:stretch>
        </p:blipFill>
        <p:spPr>
          <a:xfrm>
            <a:off x="906758" y="574649"/>
            <a:ext cx="7655092" cy="956886"/>
          </a:xfrm>
          <a:prstGeom prst="rect">
            <a:avLst/>
          </a:prstGeom>
        </p:spPr>
      </p:pic>
    </p:spTree>
    <p:extLst>
      <p:ext uri="{BB962C8B-B14F-4D97-AF65-F5344CB8AC3E}">
        <p14:creationId xmlns:p14="http://schemas.microsoft.com/office/powerpoint/2010/main" val="674501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 Diagonal Corner Rectangle 12">
            <a:extLst>
              <a:ext uri="{FF2B5EF4-FFF2-40B4-BE49-F238E27FC236}">
                <a16:creationId xmlns:a16="http://schemas.microsoft.com/office/drawing/2014/main" id="{EB9C0AAE-6A4C-674A-85BB-20B4A5E8A3F8}"/>
              </a:ext>
            </a:extLst>
          </p:cNvPr>
          <p:cNvSpPr/>
          <p:nvPr/>
        </p:nvSpPr>
        <p:spPr>
          <a:xfrm>
            <a:off x="403965" y="2346053"/>
            <a:ext cx="11094138" cy="3060923"/>
          </a:xfrm>
          <a:prstGeom prst="round2Diag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a:extLst>
              <a:ext uri="{FF2B5EF4-FFF2-40B4-BE49-F238E27FC236}">
                <a16:creationId xmlns:a16="http://schemas.microsoft.com/office/drawing/2014/main" id="{3908B087-3A3B-6946-90BA-75AB666625E0}"/>
              </a:ext>
            </a:extLst>
          </p:cNvPr>
          <p:cNvSpPr/>
          <p:nvPr/>
        </p:nvSpPr>
        <p:spPr>
          <a:xfrm>
            <a:off x="503383" y="2400425"/>
            <a:ext cx="10895302" cy="2952180"/>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3C3B3C-90C8-CA48-9C92-5BFDDA4F1F1F}"/>
              </a:ext>
            </a:extLst>
          </p:cNvPr>
          <p:cNvSpPr/>
          <p:nvPr/>
        </p:nvSpPr>
        <p:spPr>
          <a:xfrm>
            <a:off x="0" y="-2256106"/>
            <a:ext cx="12192000" cy="3642237"/>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6327B2-E82C-1F47-820B-2934556AB5B0}"/>
              </a:ext>
            </a:extLst>
          </p:cNvPr>
          <p:cNvSpPr/>
          <p:nvPr/>
        </p:nvSpPr>
        <p:spPr>
          <a:xfrm>
            <a:off x="2760104" y="462801"/>
            <a:ext cx="718453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There are 4 Parts of IDEA</a:t>
            </a:r>
          </a:p>
        </p:txBody>
      </p:sp>
      <p:sp>
        <p:nvSpPr>
          <p:cNvPr id="10" name="TextBox 9">
            <a:extLst>
              <a:ext uri="{FF2B5EF4-FFF2-40B4-BE49-F238E27FC236}">
                <a16:creationId xmlns:a16="http://schemas.microsoft.com/office/drawing/2014/main" id="{B730B01E-5D90-B448-AB80-9A4F7828F2A4}"/>
              </a:ext>
            </a:extLst>
          </p:cNvPr>
          <p:cNvSpPr txBox="1"/>
          <p:nvPr/>
        </p:nvSpPr>
        <p:spPr>
          <a:xfrm>
            <a:off x="992150" y="2591682"/>
            <a:ext cx="10207699" cy="2246769"/>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solidFill>
                  <a:schemeClr val="bg1"/>
                </a:solidFill>
              </a:rPr>
              <a:t>Lays out the foundation for the rest of the Act</a:t>
            </a:r>
          </a:p>
          <a:p>
            <a:pPr marL="457200" indent="-457200" fontAlgn="base">
              <a:buFont typeface="Arial" panose="020B0604020202020204" pitchFamily="34" charset="0"/>
              <a:buChar char="•"/>
            </a:pPr>
            <a:r>
              <a:rPr lang="en-US" sz="2800" dirty="0">
                <a:solidFill>
                  <a:schemeClr val="bg1"/>
                </a:solidFill>
              </a:rPr>
              <a:t>Defines the terms used within the Act</a:t>
            </a:r>
          </a:p>
          <a:p>
            <a:pPr marL="457200" indent="-457200" fontAlgn="base">
              <a:buFont typeface="Arial" panose="020B0604020202020204" pitchFamily="34" charset="0"/>
              <a:buChar char="•"/>
            </a:pPr>
            <a:r>
              <a:rPr lang="en-US" sz="2800" dirty="0">
                <a:solidFill>
                  <a:schemeClr val="bg1"/>
                </a:solidFill>
              </a:rPr>
              <a:t>Provides for the creation of the Office of Special Education Programs*</a:t>
            </a:r>
          </a:p>
          <a:p>
            <a:endParaRPr lang="en-US" sz="2800" dirty="0">
              <a:solidFill>
                <a:schemeClr val="bg1"/>
              </a:solidFill>
            </a:endParaRPr>
          </a:p>
        </p:txBody>
      </p:sp>
      <p:sp>
        <p:nvSpPr>
          <p:cNvPr id="5" name="Rectangle 4">
            <a:extLst>
              <a:ext uri="{FF2B5EF4-FFF2-40B4-BE49-F238E27FC236}">
                <a16:creationId xmlns:a16="http://schemas.microsoft.com/office/drawing/2014/main" id="{2B7DAFBF-3AE5-7541-ABDB-E6B0C18BE8CA}"/>
              </a:ext>
            </a:extLst>
          </p:cNvPr>
          <p:cNvSpPr/>
          <p:nvPr/>
        </p:nvSpPr>
        <p:spPr>
          <a:xfrm>
            <a:off x="1705634" y="1505396"/>
            <a:ext cx="1891416" cy="923330"/>
          </a:xfrm>
          <a:prstGeom prst="rect">
            <a:avLst/>
          </a:prstGeom>
          <a:noFill/>
        </p:spPr>
        <p:txBody>
          <a:bodyPr wrap="none" lIns="91440" tIns="45720" rIns="91440" bIns="45720">
            <a:spAutoFit/>
          </a:bodyPr>
          <a:lstStyle/>
          <a:p>
            <a:pPr algn="ctr"/>
            <a:r>
              <a:rPr lang="en-US" sz="5400" b="0" cap="none" spc="0" dirty="0">
                <a:ln w="0"/>
                <a:solidFill>
                  <a:schemeClr val="accent6"/>
                </a:solidFill>
                <a:effectLst>
                  <a:outerShdw blurRad="38100" dist="25400" dir="5400000" algn="ctr" rotWithShape="0">
                    <a:srgbClr val="6E747A">
                      <a:alpha val="43000"/>
                    </a:srgbClr>
                  </a:outerShdw>
                </a:effectLst>
              </a:rPr>
              <a:t>Part A</a:t>
            </a:r>
          </a:p>
        </p:txBody>
      </p:sp>
      <p:sp>
        <p:nvSpPr>
          <p:cNvPr id="8" name="Rectangle 7">
            <a:extLst>
              <a:ext uri="{FF2B5EF4-FFF2-40B4-BE49-F238E27FC236}">
                <a16:creationId xmlns:a16="http://schemas.microsoft.com/office/drawing/2014/main" id="{D7A96AEC-BD81-364A-98A1-77E96B8D856F}"/>
              </a:ext>
            </a:extLst>
          </p:cNvPr>
          <p:cNvSpPr/>
          <p:nvPr/>
        </p:nvSpPr>
        <p:spPr>
          <a:xfrm>
            <a:off x="1705634" y="4816741"/>
            <a:ext cx="9240033" cy="369332"/>
          </a:xfrm>
          <a:prstGeom prst="rect">
            <a:avLst/>
          </a:prstGeom>
        </p:spPr>
        <p:txBody>
          <a:bodyPr wrap="square">
            <a:spAutoFit/>
          </a:bodyPr>
          <a:lstStyle/>
          <a:p>
            <a:pPr fontAlgn="base"/>
            <a:r>
              <a:rPr lang="en-US" dirty="0">
                <a:solidFill>
                  <a:schemeClr val="bg1"/>
                </a:solidFill>
              </a:rPr>
              <a:t>*</a:t>
            </a:r>
            <a:r>
              <a:rPr lang="en-US" i="1" dirty="0">
                <a:solidFill>
                  <a:schemeClr val="bg1"/>
                </a:solidFill>
              </a:rPr>
              <a:t>which is responsible for administering and carrying out the terms of IDEA.</a:t>
            </a:r>
          </a:p>
        </p:txBody>
      </p:sp>
    </p:spTree>
    <p:extLst>
      <p:ext uri="{BB962C8B-B14F-4D97-AF65-F5344CB8AC3E}">
        <p14:creationId xmlns:p14="http://schemas.microsoft.com/office/powerpoint/2010/main" val="2773859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a:extLst>
              <a:ext uri="{FF2B5EF4-FFF2-40B4-BE49-F238E27FC236}">
                <a16:creationId xmlns:a16="http://schemas.microsoft.com/office/drawing/2014/main" id="{6CC272DA-F133-724F-BF10-1EB86E13979D}"/>
              </a:ext>
            </a:extLst>
          </p:cNvPr>
          <p:cNvSpPr/>
          <p:nvPr/>
        </p:nvSpPr>
        <p:spPr>
          <a:xfrm>
            <a:off x="449695" y="2342843"/>
            <a:ext cx="11221026" cy="3524388"/>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a:extLst>
              <a:ext uri="{FF2B5EF4-FFF2-40B4-BE49-F238E27FC236}">
                <a16:creationId xmlns:a16="http://schemas.microsoft.com/office/drawing/2014/main" id="{EE889A73-6AF0-9C4E-95C7-0E9D05663903}"/>
              </a:ext>
            </a:extLst>
          </p:cNvPr>
          <p:cNvSpPr/>
          <p:nvPr/>
        </p:nvSpPr>
        <p:spPr>
          <a:xfrm>
            <a:off x="503383" y="2400424"/>
            <a:ext cx="11113650" cy="3409227"/>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3C3B3C-90C8-CA48-9C92-5BFDDA4F1F1F}"/>
              </a:ext>
            </a:extLst>
          </p:cNvPr>
          <p:cNvSpPr/>
          <p:nvPr/>
        </p:nvSpPr>
        <p:spPr>
          <a:xfrm>
            <a:off x="0" y="-2256106"/>
            <a:ext cx="12192000" cy="3642237"/>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6327B2-E82C-1F47-820B-2934556AB5B0}"/>
              </a:ext>
            </a:extLst>
          </p:cNvPr>
          <p:cNvSpPr/>
          <p:nvPr/>
        </p:nvSpPr>
        <p:spPr>
          <a:xfrm>
            <a:off x="2760104" y="462801"/>
            <a:ext cx="718453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There are 4 Parts of IDEA</a:t>
            </a:r>
          </a:p>
        </p:txBody>
      </p:sp>
      <p:sp>
        <p:nvSpPr>
          <p:cNvPr id="10" name="TextBox 9">
            <a:extLst>
              <a:ext uri="{FF2B5EF4-FFF2-40B4-BE49-F238E27FC236}">
                <a16:creationId xmlns:a16="http://schemas.microsoft.com/office/drawing/2014/main" id="{B730B01E-5D90-B448-AB80-9A4F7828F2A4}"/>
              </a:ext>
            </a:extLst>
          </p:cNvPr>
          <p:cNvSpPr txBox="1"/>
          <p:nvPr/>
        </p:nvSpPr>
        <p:spPr>
          <a:xfrm>
            <a:off x="992150" y="3043208"/>
            <a:ext cx="10207699" cy="2123658"/>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solidFill>
                  <a:schemeClr val="bg1"/>
                </a:solidFill>
              </a:rPr>
              <a:t>Lays out the educational guidelines for school children </a:t>
            </a:r>
            <a:r>
              <a:rPr lang="en-US" sz="2800" b="1" dirty="0">
                <a:solidFill>
                  <a:schemeClr val="bg1"/>
                </a:solidFill>
              </a:rPr>
              <a:t>age 3-21</a:t>
            </a:r>
          </a:p>
          <a:p>
            <a:pPr marL="457200" indent="-457200" fontAlgn="base">
              <a:buFont typeface="Arial" panose="020B0604020202020204" pitchFamily="34" charset="0"/>
              <a:buChar char="•"/>
            </a:pPr>
            <a:r>
              <a:rPr lang="en-US" sz="2800" dirty="0">
                <a:solidFill>
                  <a:schemeClr val="bg1"/>
                </a:solidFill>
              </a:rPr>
              <a:t>Declares states are required to educate students with disabilities</a:t>
            </a:r>
          </a:p>
          <a:p>
            <a:pPr marL="457200" indent="-457200" fontAlgn="base">
              <a:buFont typeface="Arial" panose="020B0604020202020204" pitchFamily="34" charset="0"/>
              <a:buChar char="•"/>
            </a:pPr>
            <a:r>
              <a:rPr lang="en-US" sz="2800" dirty="0">
                <a:solidFill>
                  <a:schemeClr val="bg1"/>
                </a:solidFill>
              </a:rPr>
              <a:t>Provides financial support for state and local school districts</a:t>
            </a:r>
          </a:p>
          <a:p>
            <a:pPr marL="457200" indent="-457200" fontAlgn="base">
              <a:buFont typeface="Arial" panose="020B0604020202020204" pitchFamily="34" charset="0"/>
              <a:buChar char="•"/>
            </a:pPr>
            <a:r>
              <a:rPr lang="en-US" sz="2800" dirty="0">
                <a:solidFill>
                  <a:schemeClr val="bg1"/>
                </a:solidFill>
              </a:rPr>
              <a:t>Part B-619 details guidelines for children 3-5</a:t>
            </a:r>
          </a:p>
          <a:p>
            <a:pPr marL="457200" indent="-457200" fontAlgn="base">
              <a:buFont typeface="Arial" panose="020B0604020202020204" pitchFamily="34" charset="0"/>
              <a:buChar char="•"/>
            </a:pPr>
            <a:endParaRPr lang="en-US" dirty="0">
              <a:solidFill>
                <a:schemeClr val="bg1"/>
              </a:solidFill>
            </a:endParaRPr>
          </a:p>
        </p:txBody>
      </p:sp>
      <p:sp>
        <p:nvSpPr>
          <p:cNvPr id="5" name="Rectangle 4">
            <a:extLst>
              <a:ext uri="{FF2B5EF4-FFF2-40B4-BE49-F238E27FC236}">
                <a16:creationId xmlns:a16="http://schemas.microsoft.com/office/drawing/2014/main" id="{2B7DAFBF-3AE5-7541-ABDB-E6B0C18BE8CA}"/>
              </a:ext>
            </a:extLst>
          </p:cNvPr>
          <p:cNvSpPr/>
          <p:nvPr/>
        </p:nvSpPr>
        <p:spPr>
          <a:xfrm>
            <a:off x="854111" y="1477093"/>
            <a:ext cx="4295920" cy="923330"/>
          </a:xfrm>
          <a:prstGeom prst="rect">
            <a:avLst/>
          </a:prstGeom>
          <a:noFill/>
        </p:spPr>
        <p:txBody>
          <a:bodyPr wrap="none" lIns="91440" tIns="45720" rIns="91440" bIns="45720">
            <a:spAutoFit/>
          </a:bodyPr>
          <a:lstStyle/>
          <a:p>
            <a:pPr algn="ctr"/>
            <a:r>
              <a:rPr lang="en-US" sz="5400" b="0" cap="none" spc="0" dirty="0">
                <a:ln w="0"/>
                <a:solidFill>
                  <a:schemeClr val="accent3"/>
                </a:solidFill>
                <a:effectLst>
                  <a:outerShdw blurRad="38100" dist="25400" dir="5400000" algn="ctr" rotWithShape="0">
                    <a:srgbClr val="6E747A">
                      <a:alpha val="43000"/>
                    </a:srgbClr>
                  </a:outerShdw>
                </a:effectLst>
              </a:rPr>
              <a:t>Part B &amp; B-619</a:t>
            </a:r>
          </a:p>
        </p:txBody>
      </p:sp>
    </p:spTree>
    <p:extLst>
      <p:ext uri="{BB962C8B-B14F-4D97-AF65-F5344CB8AC3E}">
        <p14:creationId xmlns:p14="http://schemas.microsoft.com/office/powerpoint/2010/main" val="2843391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a:extLst>
              <a:ext uri="{FF2B5EF4-FFF2-40B4-BE49-F238E27FC236}">
                <a16:creationId xmlns:a16="http://schemas.microsoft.com/office/drawing/2014/main" id="{A030CF47-5248-0640-A5AC-C8A928662C45}"/>
              </a:ext>
            </a:extLst>
          </p:cNvPr>
          <p:cNvSpPr/>
          <p:nvPr/>
        </p:nvSpPr>
        <p:spPr>
          <a:xfrm>
            <a:off x="475591" y="2245059"/>
            <a:ext cx="11221026" cy="3524388"/>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Diagonal Corner Rectangle 7">
            <a:extLst>
              <a:ext uri="{FF2B5EF4-FFF2-40B4-BE49-F238E27FC236}">
                <a16:creationId xmlns:a16="http://schemas.microsoft.com/office/drawing/2014/main" id="{D80261FD-95DB-0C42-83A3-FF48F9EE587D}"/>
              </a:ext>
            </a:extLst>
          </p:cNvPr>
          <p:cNvSpPr/>
          <p:nvPr/>
        </p:nvSpPr>
        <p:spPr>
          <a:xfrm>
            <a:off x="535555" y="2302640"/>
            <a:ext cx="11113650" cy="3409227"/>
          </a:xfrm>
          <a:prstGeom prst="round2Diag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3C3B3C-90C8-CA48-9C92-5BFDDA4F1F1F}"/>
              </a:ext>
            </a:extLst>
          </p:cNvPr>
          <p:cNvSpPr/>
          <p:nvPr/>
        </p:nvSpPr>
        <p:spPr>
          <a:xfrm>
            <a:off x="-9896" y="-1339597"/>
            <a:ext cx="12192000" cy="2661327"/>
          </a:xfrm>
          <a:prstGeom prst="rect">
            <a:avLst/>
          </a:prstGeom>
          <a:solidFill>
            <a:schemeClr val="tx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6327B2-E82C-1F47-820B-2934556AB5B0}"/>
              </a:ext>
            </a:extLst>
          </p:cNvPr>
          <p:cNvSpPr/>
          <p:nvPr/>
        </p:nvSpPr>
        <p:spPr>
          <a:xfrm>
            <a:off x="2760104" y="462801"/>
            <a:ext cx="718453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There are 4 Parts of IDEA</a:t>
            </a:r>
          </a:p>
        </p:txBody>
      </p:sp>
      <p:sp>
        <p:nvSpPr>
          <p:cNvPr id="10" name="TextBox 9">
            <a:extLst>
              <a:ext uri="{FF2B5EF4-FFF2-40B4-BE49-F238E27FC236}">
                <a16:creationId xmlns:a16="http://schemas.microsoft.com/office/drawing/2014/main" id="{B730B01E-5D90-B448-AB80-9A4F7828F2A4}"/>
              </a:ext>
            </a:extLst>
          </p:cNvPr>
          <p:cNvSpPr txBox="1"/>
          <p:nvPr/>
        </p:nvSpPr>
        <p:spPr>
          <a:xfrm>
            <a:off x="992150" y="2547992"/>
            <a:ext cx="10320433" cy="3724096"/>
          </a:xfrm>
          <a:prstGeom prst="rect">
            <a:avLst/>
          </a:prstGeom>
          <a:noFill/>
        </p:spPr>
        <p:txBody>
          <a:bodyPr wrap="square" rtlCol="0">
            <a:spAutoFit/>
          </a:bodyPr>
          <a:lstStyle/>
          <a:p>
            <a:pPr fontAlgn="base"/>
            <a:r>
              <a:rPr lang="en-US" sz="2800" dirty="0">
                <a:solidFill>
                  <a:schemeClr val="bg1"/>
                </a:solidFill>
              </a:rPr>
              <a:t>Recognizes the need for early intervention (EI) for young children with disabilities by</a:t>
            </a:r>
          </a:p>
          <a:p>
            <a:pPr marL="914400" lvl="1" indent="-457200" fontAlgn="base">
              <a:buFont typeface="Arial" panose="020B0604020202020204" pitchFamily="34" charset="0"/>
              <a:buChar char="•"/>
            </a:pPr>
            <a:r>
              <a:rPr lang="en-US" sz="2400" dirty="0">
                <a:solidFill>
                  <a:schemeClr val="bg1"/>
                </a:solidFill>
              </a:rPr>
              <a:t>Providing guidelines concerning the funding and services for children birth through 2 years old</a:t>
            </a:r>
          </a:p>
          <a:p>
            <a:pPr marL="914400" lvl="1" indent="-457200" fontAlgn="base">
              <a:buFont typeface="Arial" panose="020B0604020202020204" pitchFamily="34" charset="0"/>
              <a:buChar char="•"/>
            </a:pPr>
            <a:r>
              <a:rPr lang="en-US" sz="2400" dirty="0">
                <a:solidFill>
                  <a:schemeClr val="bg1"/>
                </a:solidFill>
              </a:rPr>
              <a:t>Identifying who is responsible for </a:t>
            </a:r>
            <a:r>
              <a:rPr lang="en-US" sz="2400" dirty="0">
                <a:solidFill>
                  <a:srgbClr val="FF0000"/>
                </a:solidFill>
              </a:rPr>
              <a:t>child find</a:t>
            </a:r>
            <a:r>
              <a:rPr lang="en-US" sz="2400" dirty="0">
                <a:solidFill>
                  <a:schemeClr val="bg1"/>
                </a:solidFill>
              </a:rPr>
              <a:t> at this age</a:t>
            </a:r>
          </a:p>
          <a:p>
            <a:pPr marL="914400" lvl="1" indent="-457200" fontAlgn="base">
              <a:buFont typeface="Arial" panose="020B0604020202020204" pitchFamily="34" charset="0"/>
              <a:buChar char="•"/>
            </a:pPr>
            <a:r>
              <a:rPr lang="en-US" sz="2400" dirty="0">
                <a:solidFill>
                  <a:schemeClr val="bg1"/>
                </a:solidFill>
              </a:rPr>
              <a:t>Indicating eligible services for families through part C of IDEA</a:t>
            </a:r>
          </a:p>
          <a:p>
            <a:pPr marL="914400" lvl="1" indent="-457200" fontAlgn="base">
              <a:buFont typeface="Arial" panose="020B0604020202020204" pitchFamily="34" charset="0"/>
              <a:buChar char="•"/>
            </a:pPr>
            <a:r>
              <a:rPr lang="en-US" sz="2400" dirty="0">
                <a:solidFill>
                  <a:schemeClr val="bg1"/>
                </a:solidFill>
              </a:rPr>
              <a:t>Identifying who is responsible for providing services.</a:t>
            </a:r>
          </a:p>
          <a:p>
            <a:pPr marL="914400" lvl="1" indent="-457200" fontAlgn="base">
              <a:buFont typeface="Arial" panose="020B0604020202020204" pitchFamily="34" charset="0"/>
              <a:buChar char="•"/>
            </a:pPr>
            <a:endParaRPr lang="en-US" sz="2000" dirty="0">
              <a:solidFill>
                <a:schemeClr val="bg1"/>
              </a:solidFill>
            </a:endParaRPr>
          </a:p>
          <a:p>
            <a:pPr marL="914400" lvl="1" indent="-457200" fontAlgn="base">
              <a:buFont typeface="Arial" panose="020B0604020202020204" pitchFamily="34" charset="0"/>
              <a:buChar char="•"/>
            </a:pPr>
            <a:endParaRPr lang="en-US" sz="2000" dirty="0">
              <a:solidFill>
                <a:schemeClr val="bg1"/>
              </a:solidFill>
            </a:endParaRPr>
          </a:p>
          <a:p>
            <a:pPr marL="914400" lvl="1" indent="-457200" fontAlgn="base">
              <a:buFont typeface="Arial" panose="020B0604020202020204" pitchFamily="34" charset="0"/>
              <a:buChar char="•"/>
            </a:pPr>
            <a:endParaRPr lang="en-US" sz="2000" dirty="0">
              <a:solidFill>
                <a:schemeClr val="bg1"/>
              </a:solidFill>
            </a:endParaRPr>
          </a:p>
        </p:txBody>
      </p:sp>
      <p:sp>
        <p:nvSpPr>
          <p:cNvPr id="5" name="Rectangle 4">
            <a:extLst>
              <a:ext uri="{FF2B5EF4-FFF2-40B4-BE49-F238E27FC236}">
                <a16:creationId xmlns:a16="http://schemas.microsoft.com/office/drawing/2014/main" id="{2B7DAFBF-3AE5-7541-ABDB-E6B0C18BE8CA}"/>
              </a:ext>
            </a:extLst>
          </p:cNvPr>
          <p:cNvSpPr/>
          <p:nvPr/>
        </p:nvSpPr>
        <p:spPr>
          <a:xfrm>
            <a:off x="1458618" y="1379310"/>
            <a:ext cx="1859355" cy="923330"/>
          </a:xfrm>
          <a:prstGeom prst="rect">
            <a:avLst/>
          </a:prstGeom>
          <a:noFill/>
        </p:spPr>
        <p:txBody>
          <a:bodyPr wrap="none" lIns="91440" tIns="45720" rIns="91440" bIns="45720">
            <a:spAutoFit/>
          </a:bodyPr>
          <a:lstStyle/>
          <a:p>
            <a:pPr algn="ctr"/>
            <a:r>
              <a:rPr lang="en-US" sz="5400" b="0" cap="none" spc="0" dirty="0">
                <a:ln w="0"/>
                <a:solidFill>
                  <a:schemeClr val="accent4"/>
                </a:solidFill>
                <a:effectLst>
                  <a:outerShdw blurRad="38100" dist="25400" dir="5400000" algn="ctr" rotWithShape="0">
                    <a:srgbClr val="6E747A">
                      <a:alpha val="43000"/>
                    </a:srgbClr>
                  </a:outerShdw>
                </a:effectLst>
              </a:rPr>
              <a:t>Part C</a:t>
            </a:r>
          </a:p>
        </p:txBody>
      </p:sp>
    </p:spTree>
    <p:extLst>
      <p:ext uri="{BB962C8B-B14F-4D97-AF65-F5344CB8AC3E}">
        <p14:creationId xmlns:p14="http://schemas.microsoft.com/office/powerpoint/2010/main" val="4103153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2.5"/>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0.2|2.6|2.6"/>
</p:tagLst>
</file>

<file path=ppt/tags/tag4.xml><?xml version="1.0" encoding="utf-8"?>
<p:tagLst xmlns:a="http://schemas.openxmlformats.org/drawingml/2006/main" xmlns:r="http://schemas.openxmlformats.org/officeDocument/2006/relationships" xmlns:p="http://schemas.openxmlformats.org/presentationml/2006/main">
  <p:tag name="TIMING" val="|4.7"/>
</p:tagLst>
</file>

<file path=ppt/tags/tag5.xml><?xml version="1.0" encoding="utf-8"?>
<p:tagLst xmlns:a="http://schemas.openxmlformats.org/drawingml/2006/main" xmlns:r="http://schemas.openxmlformats.org/officeDocument/2006/relationships" xmlns:p="http://schemas.openxmlformats.org/presentationml/2006/main">
  <p:tag name="TIMING" val="|4.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29750</TotalTime>
  <Words>2986</Words>
  <Application>Microsoft Macintosh PowerPoint</Application>
  <PresentationFormat>Widescreen</PresentationFormat>
  <Paragraphs>289</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Courier New</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Campbell</dc:creator>
  <cp:lastModifiedBy>Grenier, Michelle</cp:lastModifiedBy>
  <cp:revision>71</cp:revision>
  <cp:lastPrinted>2019-09-30T16:04:22Z</cp:lastPrinted>
  <dcterms:created xsi:type="dcterms:W3CDTF">2019-09-05T13:46:37Z</dcterms:created>
  <dcterms:modified xsi:type="dcterms:W3CDTF">2021-03-26T13:07:56Z</dcterms:modified>
</cp:coreProperties>
</file>